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MS) Bold" panose="020B0604020202020204" charset="0"/>
      <p:regular r:id="rId22"/>
    </p:embeddedFont>
    <p:embeddedFont>
      <p:font typeface="Poppins" panose="00000500000000000000" pitchFamily="2" charset="0"/>
      <p:regular r:id="rId23"/>
    </p:embeddedFont>
    <p:embeddedFont>
      <p:font typeface="Poppi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D1FF">
                    <a:alpha val="82000"/>
                  </a:srgbClr>
                </a:gs>
                <a:gs pos="50000">
                  <a:srgbClr val="001496">
                    <a:alpha val="82000"/>
                  </a:srgbClr>
                </a:gs>
                <a:gs pos="100000">
                  <a:srgbClr val="000F70">
                    <a:alpha val="82000"/>
                  </a:srgbClr>
                </a:gs>
              </a:gsLst>
              <a:path path="circle">
                <a:fillToRect l="50000" t="50000" r="50000" b="50000"/>
              </a:path>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594739" y="1594239"/>
            <a:ext cx="7098522" cy="7098522"/>
          </a:xfrm>
          <a:custGeom>
            <a:avLst/>
            <a:gdLst/>
            <a:ahLst/>
            <a:cxnLst/>
            <a:rect l="l" t="t" r="r" b="b"/>
            <a:pathLst>
              <a:path w="7098522" h="7098522">
                <a:moveTo>
                  <a:pt x="0" y="0"/>
                </a:moveTo>
                <a:lnTo>
                  <a:pt x="7098522" y="0"/>
                </a:lnTo>
                <a:lnTo>
                  <a:pt x="7098522" y="7098522"/>
                </a:lnTo>
                <a:lnTo>
                  <a:pt x="0" y="7098522"/>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282019" y="3502023"/>
            <a:ext cx="10041070" cy="2959103"/>
          </a:xfrm>
          <a:prstGeom prst="rect">
            <a:avLst/>
          </a:prstGeom>
        </p:spPr>
        <p:txBody>
          <a:bodyPr lIns="0" tIns="0" rIns="0" bIns="0" rtlCol="0" anchor="t">
            <a:spAutoFit/>
          </a:bodyPr>
          <a:lstStyle/>
          <a:p>
            <a:pPr algn="ctr">
              <a:lnSpc>
                <a:spcPts val="11199"/>
              </a:lnSpc>
            </a:pPr>
            <a:r>
              <a:rPr lang="en-US" sz="7999" b="1">
                <a:solidFill>
                  <a:srgbClr val="FFFFFF"/>
                </a:solidFill>
                <a:latin typeface="Calibri (MS) Bold"/>
                <a:ea typeface="Calibri (MS) Bold"/>
                <a:cs typeface="Calibri (MS) Bold"/>
                <a:sym typeface="Calibri (MS) Bold"/>
              </a:rPr>
              <a:t>Olympic </a:t>
            </a:r>
          </a:p>
          <a:p>
            <a:pPr algn="ctr">
              <a:lnSpc>
                <a:spcPts val="11199"/>
              </a:lnSpc>
            </a:pPr>
            <a:r>
              <a:rPr lang="en-US" sz="7999" b="1">
                <a:solidFill>
                  <a:srgbClr val="FFFFFF"/>
                </a:solidFill>
                <a:latin typeface="Calibri (MS) Bold"/>
                <a:ea typeface="Calibri (MS) Bold"/>
                <a:cs typeface="Calibri (MS) Bold"/>
                <a:sym typeface="Calibri (MS) Bold"/>
              </a:rPr>
              <a:t>Data Analysis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TextBox 6"/>
          <p:cNvSpPr txBox="1"/>
          <p:nvPr/>
        </p:nvSpPr>
        <p:spPr>
          <a:xfrm>
            <a:off x="826110" y="88634"/>
            <a:ext cx="15516969" cy="893754"/>
          </a:xfrm>
          <a:prstGeom prst="rect">
            <a:avLst/>
          </a:prstGeom>
        </p:spPr>
        <p:txBody>
          <a:bodyPr lIns="0" tIns="0" rIns="0" bIns="0" rtlCol="0" anchor="t">
            <a:spAutoFit/>
          </a:bodyPr>
          <a:lstStyle/>
          <a:p>
            <a:pPr algn="ctr">
              <a:lnSpc>
                <a:spcPts val="6912"/>
              </a:lnSpc>
              <a:spcBef>
                <a:spcPct val="0"/>
              </a:spcBef>
            </a:pPr>
            <a:r>
              <a:rPr lang="en-US" sz="4937">
                <a:solidFill>
                  <a:srgbClr val="FFFFFF"/>
                </a:solidFill>
                <a:latin typeface="Poppins"/>
                <a:ea typeface="Poppins"/>
                <a:cs typeface="Poppins"/>
                <a:sym typeface="Poppins"/>
              </a:rPr>
              <a:t>Top Athletes by Number of Medals</a:t>
            </a:r>
          </a:p>
        </p:txBody>
      </p:sp>
      <p:grpSp>
        <p:nvGrpSpPr>
          <p:cNvPr id="7" name="Group 7"/>
          <p:cNvGrpSpPr/>
          <p:nvPr/>
        </p:nvGrpSpPr>
        <p:grpSpPr>
          <a:xfrm>
            <a:off x="14251134" y="9096249"/>
            <a:ext cx="286001" cy="28600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11" name="Freeform 11"/>
          <p:cNvSpPr/>
          <p:nvPr/>
        </p:nvSpPr>
        <p:spPr>
          <a:xfrm>
            <a:off x="1409461" y="1826417"/>
            <a:ext cx="15849839" cy="1491192"/>
          </a:xfrm>
          <a:custGeom>
            <a:avLst/>
            <a:gdLst/>
            <a:ahLst/>
            <a:cxnLst/>
            <a:rect l="l" t="t" r="r" b="b"/>
            <a:pathLst>
              <a:path w="15849839" h="1491192">
                <a:moveTo>
                  <a:pt x="0" y="0"/>
                </a:moveTo>
                <a:lnTo>
                  <a:pt x="15849839" y="0"/>
                </a:lnTo>
                <a:lnTo>
                  <a:pt x="15849839" y="1491192"/>
                </a:lnTo>
                <a:lnTo>
                  <a:pt x="0" y="1491192"/>
                </a:lnTo>
                <a:lnTo>
                  <a:pt x="0" y="0"/>
                </a:lnTo>
                <a:close/>
              </a:path>
            </a:pathLst>
          </a:custGeom>
          <a:blipFill>
            <a:blip r:embed="rId5"/>
            <a:stretch>
              <a:fillRect l="-7992" t="-11563" b="-8028"/>
            </a:stretch>
          </a:blipFill>
        </p:spPr>
      </p:sp>
      <p:sp>
        <p:nvSpPr>
          <p:cNvPr id="12" name="Freeform 12"/>
          <p:cNvSpPr/>
          <p:nvPr/>
        </p:nvSpPr>
        <p:spPr>
          <a:xfrm>
            <a:off x="4421007" y="4165334"/>
            <a:ext cx="10263162" cy="5600548"/>
          </a:xfrm>
          <a:custGeom>
            <a:avLst/>
            <a:gdLst/>
            <a:ahLst/>
            <a:cxnLst/>
            <a:rect l="l" t="t" r="r" b="b"/>
            <a:pathLst>
              <a:path w="10263162" h="5600548">
                <a:moveTo>
                  <a:pt x="0" y="0"/>
                </a:moveTo>
                <a:lnTo>
                  <a:pt x="10263162" y="0"/>
                </a:lnTo>
                <a:lnTo>
                  <a:pt x="10263162" y="5600548"/>
                </a:lnTo>
                <a:lnTo>
                  <a:pt x="0" y="5600548"/>
                </a:lnTo>
                <a:lnTo>
                  <a:pt x="0" y="0"/>
                </a:lnTo>
                <a:close/>
              </a:path>
            </a:pathLst>
          </a:custGeom>
          <a:blipFill>
            <a:blip r:embed="rId6"/>
            <a:stretch>
              <a:fillRect l="-5910" t="-18099" b="-10061"/>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9525"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TextBox 6"/>
          <p:cNvSpPr txBox="1"/>
          <p:nvPr/>
        </p:nvSpPr>
        <p:spPr>
          <a:xfrm>
            <a:off x="826110" y="88634"/>
            <a:ext cx="15516969" cy="893754"/>
          </a:xfrm>
          <a:prstGeom prst="rect">
            <a:avLst/>
          </a:prstGeom>
        </p:spPr>
        <p:txBody>
          <a:bodyPr lIns="0" tIns="0" rIns="0" bIns="0" rtlCol="0" anchor="t">
            <a:spAutoFit/>
          </a:bodyPr>
          <a:lstStyle/>
          <a:p>
            <a:pPr algn="ctr">
              <a:lnSpc>
                <a:spcPts val="6912"/>
              </a:lnSpc>
              <a:spcBef>
                <a:spcPct val="0"/>
              </a:spcBef>
            </a:pPr>
            <a:r>
              <a:rPr lang="en-US" sz="4937">
                <a:solidFill>
                  <a:srgbClr val="FFFFFF"/>
                </a:solidFill>
                <a:latin typeface="Poppins"/>
                <a:ea typeface="Poppins"/>
                <a:cs typeface="Poppins"/>
                <a:sym typeface="Poppins"/>
              </a:rPr>
              <a:t>Most Popular Sports</a:t>
            </a:r>
          </a:p>
        </p:txBody>
      </p:sp>
      <p:sp>
        <p:nvSpPr>
          <p:cNvPr id="7" name="Freeform 7"/>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496228" y="1650274"/>
            <a:ext cx="15763072" cy="1679279"/>
          </a:xfrm>
          <a:custGeom>
            <a:avLst/>
            <a:gdLst/>
            <a:ahLst/>
            <a:cxnLst/>
            <a:rect l="l" t="t" r="r" b="b"/>
            <a:pathLst>
              <a:path w="15763072" h="1679279">
                <a:moveTo>
                  <a:pt x="0" y="0"/>
                </a:moveTo>
                <a:lnTo>
                  <a:pt x="15763072" y="0"/>
                </a:lnTo>
                <a:lnTo>
                  <a:pt x="15763072" y="1679279"/>
                </a:lnTo>
                <a:lnTo>
                  <a:pt x="0" y="1679279"/>
                </a:lnTo>
                <a:lnTo>
                  <a:pt x="0" y="0"/>
                </a:lnTo>
                <a:close/>
              </a:path>
            </a:pathLst>
          </a:custGeom>
          <a:blipFill>
            <a:blip r:embed="rId5"/>
            <a:stretch>
              <a:fillRect l="-6996" r="-6996" b="-9274"/>
            </a:stretch>
          </a:blipFill>
        </p:spPr>
      </p:sp>
      <p:sp>
        <p:nvSpPr>
          <p:cNvPr id="9" name="Freeform 9"/>
          <p:cNvSpPr/>
          <p:nvPr/>
        </p:nvSpPr>
        <p:spPr>
          <a:xfrm>
            <a:off x="5954727" y="4126471"/>
            <a:ext cx="6378545" cy="5131829"/>
          </a:xfrm>
          <a:custGeom>
            <a:avLst/>
            <a:gdLst/>
            <a:ahLst/>
            <a:cxnLst/>
            <a:rect l="l" t="t" r="r" b="b"/>
            <a:pathLst>
              <a:path w="6378545" h="5131829">
                <a:moveTo>
                  <a:pt x="0" y="0"/>
                </a:moveTo>
                <a:lnTo>
                  <a:pt x="6378546" y="0"/>
                </a:lnTo>
                <a:lnTo>
                  <a:pt x="6378546" y="5131829"/>
                </a:lnTo>
                <a:lnTo>
                  <a:pt x="0" y="5131829"/>
                </a:lnTo>
                <a:lnTo>
                  <a:pt x="0" y="0"/>
                </a:lnTo>
                <a:close/>
              </a:path>
            </a:pathLst>
          </a:custGeom>
          <a:blipFill>
            <a:blip r:embed="rId6"/>
            <a:stretch>
              <a:fillRect l="-1570" t="-18427" b="-1015"/>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TextBox 6"/>
          <p:cNvSpPr txBox="1"/>
          <p:nvPr/>
        </p:nvSpPr>
        <p:spPr>
          <a:xfrm>
            <a:off x="826110" y="88634"/>
            <a:ext cx="15516969" cy="893754"/>
          </a:xfrm>
          <a:prstGeom prst="rect">
            <a:avLst/>
          </a:prstGeom>
        </p:spPr>
        <p:txBody>
          <a:bodyPr lIns="0" tIns="0" rIns="0" bIns="0" rtlCol="0" anchor="t">
            <a:spAutoFit/>
          </a:bodyPr>
          <a:lstStyle/>
          <a:p>
            <a:pPr algn="ctr">
              <a:lnSpc>
                <a:spcPts val="6912"/>
              </a:lnSpc>
              <a:spcBef>
                <a:spcPct val="0"/>
              </a:spcBef>
            </a:pPr>
            <a:r>
              <a:rPr lang="en-US" sz="4937">
                <a:solidFill>
                  <a:srgbClr val="FFFFFF"/>
                </a:solidFill>
                <a:latin typeface="Poppins"/>
                <a:ea typeface="Poppins"/>
                <a:cs typeface="Poppins"/>
                <a:sym typeface="Poppins"/>
              </a:rPr>
              <a:t>Medal Trends by Year</a:t>
            </a:r>
          </a:p>
        </p:txBody>
      </p:sp>
      <p:sp>
        <p:nvSpPr>
          <p:cNvPr id="7" name="Freeform 7"/>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33412" y="1434218"/>
            <a:ext cx="14098265" cy="2038665"/>
          </a:xfrm>
          <a:custGeom>
            <a:avLst/>
            <a:gdLst/>
            <a:ahLst/>
            <a:cxnLst/>
            <a:rect l="l" t="t" r="r" b="b"/>
            <a:pathLst>
              <a:path w="14098265" h="2038665">
                <a:moveTo>
                  <a:pt x="0" y="0"/>
                </a:moveTo>
                <a:lnTo>
                  <a:pt x="14098265" y="0"/>
                </a:lnTo>
                <a:lnTo>
                  <a:pt x="14098265" y="2038665"/>
                </a:lnTo>
                <a:lnTo>
                  <a:pt x="0" y="2038665"/>
                </a:lnTo>
                <a:lnTo>
                  <a:pt x="0" y="0"/>
                </a:lnTo>
                <a:close/>
              </a:path>
            </a:pathLst>
          </a:custGeom>
          <a:blipFill>
            <a:blip r:embed="rId5"/>
            <a:stretch>
              <a:fillRect t="-2843" b="-12908"/>
            </a:stretch>
          </a:blipFill>
        </p:spPr>
      </p:sp>
      <p:sp>
        <p:nvSpPr>
          <p:cNvPr id="9" name="Freeform 9"/>
          <p:cNvSpPr/>
          <p:nvPr/>
        </p:nvSpPr>
        <p:spPr>
          <a:xfrm>
            <a:off x="5730957" y="4121991"/>
            <a:ext cx="6382575" cy="5136309"/>
          </a:xfrm>
          <a:custGeom>
            <a:avLst/>
            <a:gdLst/>
            <a:ahLst/>
            <a:cxnLst/>
            <a:rect l="l" t="t" r="r" b="b"/>
            <a:pathLst>
              <a:path w="6382575" h="5136309">
                <a:moveTo>
                  <a:pt x="0" y="0"/>
                </a:moveTo>
                <a:lnTo>
                  <a:pt x="6382575" y="0"/>
                </a:lnTo>
                <a:lnTo>
                  <a:pt x="6382575" y="5136309"/>
                </a:lnTo>
                <a:lnTo>
                  <a:pt x="0" y="5136309"/>
                </a:lnTo>
                <a:lnTo>
                  <a:pt x="0" y="0"/>
                </a:lnTo>
                <a:close/>
              </a:path>
            </a:pathLst>
          </a:custGeom>
          <a:blipFill>
            <a:blip r:embed="rId6"/>
            <a:stretch>
              <a:fillRect t="-18840" b="-9484"/>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TextBox 6"/>
          <p:cNvSpPr txBox="1"/>
          <p:nvPr/>
        </p:nvSpPr>
        <p:spPr>
          <a:xfrm>
            <a:off x="826110" y="88634"/>
            <a:ext cx="15516969" cy="893754"/>
          </a:xfrm>
          <a:prstGeom prst="rect">
            <a:avLst/>
          </a:prstGeom>
        </p:spPr>
        <p:txBody>
          <a:bodyPr lIns="0" tIns="0" rIns="0" bIns="0" rtlCol="0" anchor="t">
            <a:spAutoFit/>
          </a:bodyPr>
          <a:lstStyle/>
          <a:p>
            <a:pPr algn="ctr">
              <a:lnSpc>
                <a:spcPts val="6912"/>
              </a:lnSpc>
              <a:spcBef>
                <a:spcPct val="0"/>
              </a:spcBef>
            </a:pPr>
            <a:r>
              <a:rPr lang="en-US" sz="4937">
                <a:solidFill>
                  <a:srgbClr val="FFFFFF"/>
                </a:solidFill>
                <a:latin typeface="Poppins"/>
                <a:ea typeface="Poppins"/>
                <a:cs typeface="Poppins"/>
                <a:sym typeface="Poppins"/>
              </a:rPr>
              <a:t>Gender Participation Over Time</a:t>
            </a:r>
          </a:p>
        </p:txBody>
      </p:sp>
      <p:sp>
        <p:nvSpPr>
          <p:cNvPr id="7" name="Freeform 7"/>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725323" y="1388537"/>
            <a:ext cx="14139542" cy="1522923"/>
          </a:xfrm>
          <a:custGeom>
            <a:avLst/>
            <a:gdLst/>
            <a:ahLst/>
            <a:cxnLst/>
            <a:rect l="l" t="t" r="r" b="b"/>
            <a:pathLst>
              <a:path w="14139542" h="1522923">
                <a:moveTo>
                  <a:pt x="0" y="0"/>
                </a:moveTo>
                <a:lnTo>
                  <a:pt x="14139543" y="0"/>
                </a:lnTo>
                <a:lnTo>
                  <a:pt x="14139543" y="1522923"/>
                </a:lnTo>
                <a:lnTo>
                  <a:pt x="0" y="1522923"/>
                </a:lnTo>
                <a:lnTo>
                  <a:pt x="0" y="0"/>
                </a:lnTo>
                <a:close/>
              </a:path>
            </a:pathLst>
          </a:custGeom>
          <a:blipFill>
            <a:blip r:embed="rId5"/>
            <a:stretch>
              <a:fillRect t="-3963" b="-14310"/>
            </a:stretch>
          </a:blipFill>
        </p:spPr>
      </p:sp>
      <p:sp>
        <p:nvSpPr>
          <p:cNvPr id="9" name="Freeform 9"/>
          <p:cNvSpPr/>
          <p:nvPr/>
        </p:nvSpPr>
        <p:spPr>
          <a:xfrm>
            <a:off x="6154845" y="3321035"/>
            <a:ext cx="4859499" cy="6597356"/>
          </a:xfrm>
          <a:custGeom>
            <a:avLst/>
            <a:gdLst/>
            <a:ahLst/>
            <a:cxnLst/>
            <a:rect l="l" t="t" r="r" b="b"/>
            <a:pathLst>
              <a:path w="4859499" h="6597356">
                <a:moveTo>
                  <a:pt x="0" y="0"/>
                </a:moveTo>
                <a:lnTo>
                  <a:pt x="4859499" y="0"/>
                </a:lnTo>
                <a:lnTo>
                  <a:pt x="4859499" y="6597356"/>
                </a:lnTo>
                <a:lnTo>
                  <a:pt x="0" y="6597356"/>
                </a:lnTo>
                <a:lnTo>
                  <a:pt x="0" y="0"/>
                </a:lnTo>
                <a:close/>
              </a:path>
            </a:pathLst>
          </a:custGeom>
          <a:blipFill>
            <a:blip r:embed="rId6"/>
            <a:stretch>
              <a:fillRect t="-10473" b="-4079"/>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TextBox 6"/>
          <p:cNvSpPr txBox="1"/>
          <p:nvPr/>
        </p:nvSpPr>
        <p:spPr>
          <a:xfrm>
            <a:off x="826110" y="88634"/>
            <a:ext cx="15516969" cy="893754"/>
          </a:xfrm>
          <a:prstGeom prst="rect">
            <a:avLst/>
          </a:prstGeom>
        </p:spPr>
        <p:txBody>
          <a:bodyPr lIns="0" tIns="0" rIns="0" bIns="0" rtlCol="0" anchor="t">
            <a:spAutoFit/>
          </a:bodyPr>
          <a:lstStyle/>
          <a:p>
            <a:pPr algn="ctr">
              <a:lnSpc>
                <a:spcPts val="6912"/>
              </a:lnSpc>
              <a:spcBef>
                <a:spcPct val="0"/>
              </a:spcBef>
            </a:pPr>
            <a:r>
              <a:rPr lang="en-US" sz="4937">
                <a:solidFill>
                  <a:srgbClr val="FFFFFF"/>
                </a:solidFill>
                <a:latin typeface="Poppins"/>
                <a:ea typeface="Poppins"/>
                <a:cs typeface="Poppins"/>
                <a:sym typeface="Poppins"/>
              </a:rPr>
              <a:t>Countries with Highest Gold Medals</a:t>
            </a:r>
          </a:p>
        </p:txBody>
      </p:sp>
      <p:sp>
        <p:nvSpPr>
          <p:cNvPr id="7" name="Freeform 7"/>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8" name="Freeform 8"/>
          <p:cNvSpPr/>
          <p:nvPr/>
        </p:nvSpPr>
        <p:spPr>
          <a:xfrm>
            <a:off x="2751766" y="1609735"/>
            <a:ext cx="12829488" cy="1482773"/>
          </a:xfrm>
          <a:custGeom>
            <a:avLst/>
            <a:gdLst/>
            <a:ahLst/>
            <a:cxnLst/>
            <a:rect l="l" t="t" r="r" b="b"/>
            <a:pathLst>
              <a:path w="12829488" h="1482773">
                <a:moveTo>
                  <a:pt x="0" y="0"/>
                </a:moveTo>
                <a:lnTo>
                  <a:pt x="12829488" y="0"/>
                </a:lnTo>
                <a:lnTo>
                  <a:pt x="12829488" y="1482774"/>
                </a:lnTo>
                <a:lnTo>
                  <a:pt x="0" y="1482774"/>
                </a:lnTo>
                <a:lnTo>
                  <a:pt x="0" y="0"/>
                </a:lnTo>
                <a:close/>
              </a:path>
            </a:pathLst>
          </a:custGeom>
          <a:blipFill>
            <a:blip r:embed="rId5"/>
            <a:stretch>
              <a:fillRect l="-3281" r="-2229" b="-22109"/>
            </a:stretch>
          </a:blipFill>
        </p:spPr>
      </p:sp>
      <p:sp>
        <p:nvSpPr>
          <p:cNvPr id="9" name="Freeform 9"/>
          <p:cNvSpPr/>
          <p:nvPr/>
        </p:nvSpPr>
        <p:spPr>
          <a:xfrm>
            <a:off x="5705998" y="3818458"/>
            <a:ext cx="6425803" cy="5277791"/>
          </a:xfrm>
          <a:custGeom>
            <a:avLst/>
            <a:gdLst/>
            <a:ahLst/>
            <a:cxnLst/>
            <a:rect l="l" t="t" r="r" b="b"/>
            <a:pathLst>
              <a:path w="6425803" h="5277791">
                <a:moveTo>
                  <a:pt x="0" y="0"/>
                </a:moveTo>
                <a:lnTo>
                  <a:pt x="6425803" y="0"/>
                </a:lnTo>
                <a:lnTo>
                  <a:pt x="6425803" y="5277791"/>
                </a:lnTo>
                <a:lnTo>
                  <a:pt x="0" y="5277791"/>
                </a:lnTo>
                <a:lnTo>
                  <a:pt x="0" y="0"/>
                </a:lnTo>
                <a:close/>
              </a:path>
            </a:pathLst>
          </a:custGeom>
          <a:blipFill>
            <a:blip r:embed="rId6"/>
            <a:stretch>
              <a:fillRect l="-4268" t="-18166" b="-8783"/>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TextBox 6"/>
          <p:cNvSpPr txBox="1"/>
          <p:nvPr/>
        </p:nvSpPr>
        <p:spPr>
          <a:xfrm>
            <a:off x="826110" y="88634"/>
            <a:ext cx="16732511" cy="893754"/>
          </a:xfrm>
          <a:prstGeom prst="rect">
            <a:avLst/>
          </a:prstGeom>
        </p:spPr>
        <p:txBody>
          <a:bodyPr lIns="0" tIns="0" rIns="0" bIns="0" rtlCol="0" anchor="t">
            <a:spAutoFit/>
          </a:bodyPr>
          <a:lstStyle/>
          <a:p>
            <a:pPr algn="ctr">
              <a:lnSpc>
                <a:spcPts val="6912"/>
              </a:lnSpc>
              <a:spcBef>
                <a:spcPct val="0"/>
              </a:spcBef>
            </a:pPr>
            <a:r>
              <a:rPr lang="en-US" sz="4937">
                <a:solidFill>
                  <a:srgbClr val="FFFFFF"/>
                </a:solidFill>
                <a:latin typeface="Poppins"/>
                <a:ea typeface="Poppins"/>
                <a:cs typeface="Poppins"/>
                <a:sym typeface="Poppins"/>
              </a:rPr>
              <a:t> Countries with the Highest Average Athlete Height</a:t>
            </a:r>
          </a:p>
        </p:txBody>
      </p:sp>
      <p:sp>
        <p:nvSpPr>
          <p:cNvPr id="7" name="Freeform 7"/>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8" name="Freeform 8"/>
          <p:cNvSpPr/>
          <p:nvPr/>
        </p:nvSpPr>
        <p:spPr>
          <a:xfrm>
            <a:off x="2924984" y="1571636"/>
            <a:ext cx="12534763" cy="2258748"/>
          </a:xfrm>
          <a:custGeom>
            <a:avLst/>
            <a:gdLst/>
            <a:ahLst/>
            <a:cxnLst/>
            <a:rect l="l" t="t" r="r" b="b"/>
            <a:pathLst>
              <a:path w="12534763" h="2258748">
                <a:moveTo>
                  <a:pt x="0" y="0"/>
                </a:moveTo>
                <a:lnTo>
                  <a:pt x="12534763" y="0"/>
                </a:lnTo>
                <a:lnTo>
                  <a:pt x="12534763" y="2258748"/>
                </a:lnTo>
                <a:lnTo>
                  <a:pt x="0" y="2258748"/>
                </a:lnTo>
                <a:lnTo>
                  <a:pt x="0" y="0"/>
                </a:lnTo>
                <a:close/>
              </a:path>
            </a:pathLst>
          </a:custGeom>
          <a:blipFill>
            <a:blip r:embed="rId5"/>
            <a:stretch>
              <a:fillRect l="-5990" r="-5990"/>
            </a:stretch>
          </a:blipFill>
        </p:spPr>
      </p:sp>
      <p:sp>
        <p:nvSpPr>
          <p:cNvPr id="9" name="Freeform 9"/>
          <p:cNvSpPr/>
          <p:nvPr/>
        </p:nvSpPr>
        <p:spPr>
          <a:xfrm>
            <a:off x="4583187" y="4419631"/>
            <a:ext cx="7613454" cy="3938267"/>
          </a:xfrm>
          <a:custGeom>
            <a:avLst/>
            <a:gdLst/>
            <a:ahLst/>
            <a:cxnLst/>
            <a:rect l="l" t="t" r="r" b="b"/>
            <a:pathLst>
              <a:path w="7613454" h="3938267">
                <a:moveTo>
                  <a:pt x="0" y="0"/>
                </a:moveTo>
                <a:lnTo>
                  <a:pt x="7613453" y="0"/>
                </a:lnTo>
                <a:lnTo>
                  <a:pt x="7613453" y="3938267"/>
                </a:lnTo>
                <a:lnTo>
                  <a:pt x="0" y="3938267"/>
                </a:lnTo>
                <a:lnTo>
                  <a:pt x="0" y="0"/>
                </a:lnTo>
                <a:close/>
              </a:path>
            </a:pathLst>
          </a:custGeom>
          <a:blipFill>
            <a:blip r:embed="rId6"/>
            <a:stretch>
              <a:fillRect l="-6041" t="-35157" r="-8110" b="-8002"/>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905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TextBox 6"/>
          <p:cNvSpPr txBox="1"/>
          <p:nvPr/>
        </p:nvSpPr>
        <p:spPr>
          <a:xfrm>
            <a:off x="826110" y="88634"/>
            <a:ext cx="16732511" cy="893754"/>
          </a:xfrm>
          <a:prstGeom prst="rect">
            <a:avLst/>
          </a:prstGeom>
        </p:spPr>
        <p:txBody>
          <a:bodyPr lIns="0" tIns="0" rIns="0" bIns="0" rtlCol="0" anchor="t">
            <a:spAutoFit/>
          </a:bodyPr>
          <a:lstStyle/>
          <a:p>
            <a:pPr algn="ctr">
              <a:lnSpc>
                <a:spcPts val="6912"/>
              </a:lnSpc>
              <a:spcBef>
                <a:spcPct val="0"/>
              </a:spcBef>
            </a:pPr>
            <a:r>
              <a:rPr lang="en-US" sz="4937">
                <a:solidFill>
                  <a:srgbClr val="FFFFFF"/>
                </a:solidFill>
                <a:latin typeface="Poppins"/>
                <a:ea typeface="Poppins"/>
                <a:cs typeface="Poppins"/>
                <a:sym typeface="Poppins"/>
              </a:rPr>
              <a:t>Oldest athletes in the data</a:t>
            </a:r>
          </a:p>
        </p:txBody>
      </p:sp>
      <p:sp>
        <p:nvSpPr>
          <p:cNvPr id="7" name="Freeform 7"/>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8" name="Freeform 8"/>
          <p:cNvSpPr/>
          <p:nvPr/>
        </p:nvSpPr>
        <p:spPr>
          <a:xfrm>
            <a:off x="2862810" y="1545377"/>
            <a:ext cx="12674930" cy="1523716"/>
          </a:xfrm>
          <a:custGeom>
            <a:avLst/>
            <a:gdLst/>
            <a:ahLst/>
            <a:cxnLst/>
            <a:rect l="l" t="t" r="r" b="b"/>
            <a:pathLst>
              <a:path w="12674930" h="1523716">
                <a:moveTo>
                  <a:pt x="0" y="0"/>
                </a:moveTo>
                <a:lnTo>
                  <a:pt x="12674930" y="0"/>
                </a:lnTo>
                <a:lnTo>
                  <a:pt x="12674930" y="1523716"/>
                </a:lnTo>
                <a:lnTo>
                  <a:pt x="0" y="1523716"/>
                </a:lnTo>
                <a:lnTo>
                  <a:pt x="0" y="0"/>
                </a:lnTo>
                <a:close/>
              </a:path>
            </a:pathLst>
          </a:custGeom>
          <a:blipFill>
            <a:blip r:embed="rId5"/>
            <a:stretch>
              <a:fillRect l="-4489" r="-1605" b="-1531"/>
            </a:stretch>
          </a:blipFill>
        </p:spPr>
      </p:sp>
      <p:sp>
        <p:nvSpPr>
          <p:cNvPr id="9" name="Freeform 9"/>
          <p:cNvSpPr/>
          <p:nvPr/>
        </p:nvSpPr>
        <p:spPr>
          <a:xfrm>
            <a:off x="4524319" y="3631068"/>
            <a:ext cx="8721631" cy="4420950"/>
          </a:xfrm>
          <a:custGeom>
            <a:avLst/>
            <a:gdLst/>
            <a:ahLst/>
            <a:cxnLst/>
            <a:rect l="l" t="t" r="r" b="b"/>
            <a:pathLst>
              <a:path w="8721631" h="4420950">
                <a:moveTo>
                  <a:pt x="0" y="0"/>
                </a:moveTo>
                <a:lnTo>
                  <a:pt x="8721631" y="0"/>
                </a:lnTo>
                <a:lnTo>
                  <a:pt x="8721631" y="4420950"/>
                </a:lnTo>
                <a:lnTo>
                  <a:pt x="0" y="4420950"/>
                </a:lnTo>
                <a:lnTo>
                  <a:pt x="0" y="0"/>
                </a:lnTo>
                <a:close/>
              </a:path>
            </a:pathLst>
          </a:custGeom>
          <a:blipFill>
            <a:blip r:embed="rId6"/>
            <a:stretch>
              <a:fillRect l="-11159" t="-21533" r="-8231"/>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68950" cy="10287000"/>
            <a:chOff x="0" y="0"/>
            <a:chExt cx="4811575" cy="2709333"/>
          </a:xfrm>
        </p:grpSpPr>
        <p:sp>
          <p:nvSpPr>
            <p:cNvPr id="4" name="Freeform 4"/>
            <p:cNvSpPr/>
            <p:nvPr/>
          </p:nvSpPr>
          <p:spPr>
            <a:xfrm>
              <a:off x="0" y="0"/>
              <a:ext cx="4811575" cy="2709333"/>
            </a:xfrm>
            <a:custGeom>
              <a:avLst/>
              <a:gdLst/>
              <a:ahLst/>
              <a:cxnLst/>
              <a:rect l="l" t="t" r="r" b="b"/>
              <a:pathLst>
                <a:path w="4811575" h="2709333">
                  <a:moveTo>
                    <a:pt x="0" y="0"/>
                  </a:moveTo>
                  <a:lnTo>
                    <a:pt x="4811575" y="0"/>
                  </a:lnTo>
                  <a:lnTo>
                    <a:pt x="4811575"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1575"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TextBox 6"/>
          <p:cNvSpPr txBox="1"/>
          <p:nvPr/>
        </p:nvSpPr>
        <p:spPr>
          <a:xfrm>
            <a:off x="826110" y="88634"/>
            <a:ext cx="16732511" cy="893754"/>
          </a:xfrm>
          <a:prstGeom prst="rect">
            <a:avLst/>
          </a:prstGeom>
        </p:spPr>
        <p:txBody>
          <a:bodyPr lIns="0" tIns="0" rIns="0" bIns="0" rtlCol="0" anchor="t">
            <a:spAutoFit/>
          </a:bodyPr>
          <a:lstStyle/>
          <a:p>
            <a:pPr algn="ctr">
              <a:lnSpc>
                <a:spcPts val="6912"/>
              </a:lnSpc>
              <a:spcBef>
                <a:spcPct val="0"/>
              </a:spcBef>
            </a:pPr>
            <a:r>
              <a:rPr lang="en-US" sz="4937">
                <a:solidFill>
                  <a:srgbClr val="FFFFFF"/>
                </a:solidFill>
                <a:latin typeface="Poppins"/>
                <a:ea typeface="Poppins"/>
                <a:cs typeface="Poppins"/>
                <a:sym typeface="Poppins"/>
              </a:rPr>
              <a:t>Sum of Gold, Silver, and Bronze medals separately</a:t>
            </a:r>
          </a:p>
        </p:txBody>
      </p:sp>
      <p:sp>
        <p:nvSpPr>
          <p:cNvPr id="7" name="Freeform 7"/>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8" name="Freeform 8"/>
          <p:cNvSpPr/>
          <p:nvPr/>
        </p:nvSpPr>
        <p:spPr>
          <a:xfrm>
            <a:off x="2676289" y="1948354"/>
            <a:ext cx="12327650" cy="2323690"/>
          </a:xfrm>
          <a:custGeom>
            <a:avLst/>
            <a:gdLst/>
            <a:ahLst/>
            <a:cxnLst/>
            <a:rect l="l" t="t" r="r" b="b"/>
            <a:pathLst>
              <a:path w="12327650" h="2323690">
                <a:moveTo>
                  <a:pt x="0" y="0"/>
                </a:moveTo>
                <a:lnTo>
                  <a:pt x="12327651" y="0"/>
                </a:lnTo>
                <a:lnTo>
                  <a:pt x="12327651" y="2323689"/>
                </a:lnTo>
                <a:lnTo>
                  <a:pt x="0" y="2323689"/>
                </a:lnTo>
                <a:lnTo>
                  <a:pt x="0" y="0"/>
                </a:lnTo>
                <a:close/>
              </a:path>
            </a:pathLst>
          </a:custGeom>
          <a:blipFill>
            <a:blip r:embed="rId5"/>
            <a:stretch>
              <a:fillRect l="-1404" t="-1911" b="-3639"/>
            </a:stretch>
          </a:blipFill>
        </p:spPr>
      </p:sp>
      <p:sp>
        <p:nvSpPr>
          <p:cNvPr id="9" name="Freeform 9"/>
          <p:cNvSpPr/>
          <p:nvPr/>
        </p:nvSpPr>
        <p:spPr>
          <a:xfrm>
            <a:off x="3499398" y="4881643"/>
            <a:ext cx="9803541" cy="1836885"/>
          </a:xfrm>
          <a:custGeom>
            <a:avLst/>
            <a:gdLst/>
            <a:ahLst/>
            <a:cxnLst/>
            <a:rect l="l" t="t" r="r" b="b"/>
            <a:pathLst>
              <a:path w="9803541" h="1836885">
                <a:moveTo>
                  <a:pt x="0" y="0"/>
                </a:moveTo>
                <a:lnTo>
                  <a:pt x="9803541" y="0"/>
                </a:lnTo>
                <a:lnTo>
                  <a:pt x="9803541" y="1836886"/>
                </a:lnTo>
                <a:lnTo>
                  <a:pt x="0" y="1836886"/>
                </a:lnTo>
                <a:lnTo>
                  <a:pt x="0" y="0"/>
                </a:lnTo>
                <a:close/>
              </a:path>
            </a:pathLst>
          </a:custGeom>
          <a:blipFill>
            <a:blip r:embed="rId6"/>
            <a:stretch>
              <a:fillRect t="-42729" b="-32812"/>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68950" cy="10287000"/>
            <a:chOff x="0" y="0"/>
            <a:chExt cx="4811575" cy="2709333"/>
          </a:xfrm>
        </p:grpSpPr>
        <p:sp>
          <p:nvSpPr>
            <p:cNvPr id="4" name="Freeform 4"/>
            <p:cNvSpPr/>
            <p:nvPr/>
          </p:nvSpPr>
          <p:spPr>
            <a:xfrm>
              <a:off x="0" y="0"/>
              <a:ext cx="4811575" cy="2709333"/>
            </a:xfrm>
            <a:custGeom>
              <a:avLst/>
              <a:gdLst/>
              <a:ahLst/>
              <a:cxnLst/>
              <a:rect l="l" t="t" r="r" b="b"/>
              <a:pathLst>
                <a:path w="4811575" h="2709333">
                  <a:moveTo>
                    <a:pt x="0" y="0"/>
                  </a:moveTo>
                  <a:lnTo>
                    <a:pt x="4811575" y="0"/>
                  </a:lnTo>
                  <a:lnTo>
                    <a:pt x="4811575"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1575"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TextBox 6"/>
          <p:cNvSpPr txBox="1"/>
          <p:nvPr/>
        </p:nvSpPr>
        <p:spPr>
          <a:xfrm>
            <a:off x="826110" y="88634"/>
            <a:ext cx="16732511" cy="893754"/>
          </a:xfrm>
          <a:prstGeom prst="rect">
            <a:avLst/>
          </a:prstGeom>
        </p:spPr>
        <p:txBody>
          <a:bodyPr lIns="0" tIns="0" rIns="0" bIns="0" rtlCol="0" anchor="t">
            <a:spAutoFit/>
          </a:bodyPr>
          <a:lstStyle/>
          <a:p>
            <a:pPr algn="ctr">
              <a:lnSpc>
                <a:spcPts val="6912"/>
              </a:lnSpc>
              <a:spcBef>
                <a:spcPct val="0"/>
              </a:spcBef>
            </a:pPr>
            <a:r>
              <a:rPr lang="en-US" sz="4937">
                <a:solidFill>
                  <a:srgbClr val="FFFFFF"/>
                </a:solidFill>
                <a:latin typeface="Poppins"/>
                <a:ea typeface="Poppins"/>
                <a:cs typeface="Poppins"/>
                <a:sym typeface="Poppins"/>
              </a:rPr>
              <a:t>Average Age of Medal Winners per Country</a:t>
            </a:r>
          </a:p>
        </p:txBody>
      </p:sp>
      <p:sp>
        <p:nvSpPr>
          <p:cNvPr id="7" name="Freeform 7"/>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8" name="Freeform 8"/>
          <p:cNvSpPr/>
          <p:nvPr/>
        </p:nvSpPr>
        <p:spPr>
          <a:xfrm>
            <a:off x="3550861" y="1664752"/>
            <a:ext cx="12154210" cy="1612984"/>
          </a:xfrm>
          <a:custGeom>
            <a:avLst/>
            <a:gdLst/>
            <a:ahLst/>
            <a:cxnLst/>
            <a:rect l="l" t="t" r="r" b="b"/>
            <a:pathLst>
              <a:path w="12154210" h="1612984">
                <a:moveTo>
                  <a:pt x="0" y="0"/>
                </a:moveTo>
                <a:lnTo>
                  <a:pt x="12154210" y="0"/>
                </a:lnTo>
                <a:lnTo>
                  <a:pt x="12154210" y="1612983"/>
                </a:lnTo>
                <a:lnTo>
                  <a:pt x="0" y="1612983"/>
                </a:lnTo>
                <a:lnTo>
                  <a:pt x="0" y="0"/>
                </a:lnTo>
                <a:close/>
              </a:path>
            </a:pathLst>
          </a:custGeom>
          <a:blipFill>
            <a:blip r:embed="rId5"/>
            <a:stretch>
              <a:fillRect l="-897" r="-897" b="-24494"/>
            </a:stretch>
          </a:blipFill>
        </p:spPr>
      </p:sp>
      <p:sp>
        <p:nvSpPr>
          <p:cNvPr id="9" name="Freeform 9"/>
          <p:cNvSpPr/>
          <p:nvPr/>
        </p:nvSpPr>
        <p:spPr>
          <a:xfrm>
            <a:off x="6222818" y="3960099"/>
            <a:ext cx="6810296" cy="4842907"/>
          </a:xfrm>
          <a:custGeom>
            <a:avLst/>
            <a:gdLst/>
            <a:ahLst/>
            <a:cxnLst/>
            <a:rect l="l" t="t" r="r" b="b"/>
            <a:pathLst>
              <a:path w="6810296" h="4842907">
                <a:moveTo>
                  <a:pt x="0" y="0"/>
                </a:moveTo>
                <a:lnTo>
                  <a:pt x="6810296" y="0"/>
                </a:lnTo>
                <a:lnTo>
                  <a:pt x="6810296" y="4842907"/>
                </a:lnTo>
                <a:lnTo>
                  <a:pt x="0" y="4842907"/>
                </a:lnTo>
                <a:lnTo>
                  <a:pt x="0" y="0"/>
                </a:lnTo>
                <a:close/>
              </a:path>
            </a:pathLst>
          </a:custGeom>
          <a:blipFill>
            <a:blip r:embed="rId6"/>
            <a:stretch>
              <a:fillRect t="-17904" b="-7679"/>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649264" y="274332"/>
            <a:ext cx="16989473" cy="1038345"/>
          </a:xfrm>
          <a:prstGeom prst="rect">
            <a:avLst/>
          </a:prstGeom>
        </p:spPr>
        <p:txBody>
          <a:bodyPr lIns="0" tIns="0" rIns="0" bIns="0" rtlCol="0" anchor="t">
            <a:spAutoFit/>
          </a:bodyPr>
          <a:lstStyle/>
          <a:p>
            <a:pPr algn="ctr">
              <a:lnSpc>
                <a:spcPts val="7318"/>
              </a:lnSpc>
            </a:pPr>
            <a:r>
              <a:rPr lang="en-US" sz="7037" b="1">
                <a:solidFill>
                  <a:srgbClr val="FFFFFF"/>
                </a:solidFill>
                <a:latin typeface="Poppins Bold"/>
                <a:ea typeface="Poppins Bold"/>
                <a:cs typeface="Poppins Bold"/>
                <a:sym typeface="Poppins Bold"/>
              </a:rPr>
              <a:t>Insights</a:t>
            </a:r>
          </a:p>
        </p:txBody>
      </p:sp>
      <p:sp>
        <p:nvSpPr>
          <p:cNvPr id="7" name="TextBox 7"/>
          <p:cNvSpPr txBox="1"/>
          <p:nvPr/>
        </p:nvSpPr>
        <p:spPr>
          <a:xfrm>
            <a:off x="1028700" y="2174853"/>
            <a:ext cx="16452616" cy="7424297"/>
          </a:xfrm>
          <a:prstGeom prst="rect">
            <a:avLst/>
          </a:prstGeom>
        </p:spPr>
        <p:txBody>
          <a:bodyPr lIns="0" tIns="0" rIns="0" bIns="0" rtlCol="0" anchor="t">
            <a:spAutoFit/>
          </a:bodyPr>
          <a:lstStyle/>
          <a:p>
            <a:pPr marL="595389" lvl="1" indent="-297694" algn="just">
              <a:lnSpc>
                <a:spcPts val="4550"/>
              </a:lnSpc>
              <a:buFont typeface="Arial"/>
              <a:buChar char="•"/>
            </a:pPr>
            <a:r>
              <a:rPr lang="en-US" sz="2757">
                <a:solidFill>
                  <a:srgbClr val="FFFFFF"/>
                </a:solidFill>
                <a:latin typeface="Poppins"/>
                <a:ea typeface="Poppins"/>
                <a:cs typeface="Poppins"/>
                <a:sym typeface="Poppins"/>
              </a:rPr>
              <a:t>Top Performing Countries: The United States (USA) dominates the medal tally across all editions, followed by countries like the Soviet Union, Great Britain, and China.</a:t>
            </a:r>
          </a:p>
          <a:p>
            <a:pPr algn="just">
              <a:lnSpc>
                <a:spcPts val="4550"/>
              </a:lnSpc>
            </a:pPr>
            <a:endParaRPr lang="en-US" sz="2757">
              <a:solidFill>
                <a:srgbClr val="FFFFFF"/>
              </a:solidFill>
              <a:latin typeface="Poppins"/>
              <a:ea typeface="Poppins"/>
              <a:cs typeface="Poppins"/>
              <a:sym typeface="Poppins"/>
            </a:endParaRPr>
          </a:p>
          <a:p>
            <a:pPr marL="595389" lvl="1" indent="-297694" algn="just">
              <a:lnSpc>
                <a:spcPts val="4550"/>
              </a:lnSpc>
              <a:buFont typeface="Arial"/>
              <a:buChar char="•"/>
            </a:pPr>
            <a:r>
              <a:rPr lang="en-US" sz="2757">
                <a:solidFill>
                  <a:srgbClr val="FFFFFF"/>
                </a:solidFill>
                <a:latin typeface="Poppins"/>
                <a:ea typeface="Poppins"/>
                <a:cs typeface="Poppins"/>
                <a:sym typeface="Poppins"/>
              </a:rPr>
              <a:t>Popular Sports: Athletics and Swimming are the most participated and medal-rich sports.</a:t>
            </a:r>
          </a:p>
          <a:p>
            <a:pPr algn="just">
              <a:lnSpc>
                <a:spcPts val="4550"/>
              </a:lnSpc>
            </a:pPr>
            <a:endParaRPr lang="en-US" sz="2757">
              <a:solidFill>
                <a:srgbClr val="FFFFFF"/>
              </a:solidFill>
              <a:latin typeface="Poppins"/>
              <a:ea typeface="Poppins"/>
              <a:cs typeface="Poppins"/>
              <a:sym typeface="Poppins"/>
            </a:endParaRPr>
          </a:p>
          <a:p>
            <a:pPr marL="595389" lvl="1" indent="-297694" algn="just">
              <a:lnSpc>
                <a:spcPts val="4550"/>
              </a:lnSpc>
              <a:buFont typeface="Arial"/>
              <a:buChar char="•"/>
            </a:pPr>
            <a:r>
              <a:rPr lang="en-US" sz="2757">
                <a:solidFill>
                  <a:srgbClr val="FFFFFF"/>
                </a:solidFill>
                <a:latin typeface="Poppins"/>
                <a:ea typeface="Poppins"/>
                <a:cs typeface="Poppins"/>
                <a:sym typeface="Poppins"/>
              </a:rPr>
              <a:t>Gender Participation: Over time, female athlete participation has increased significantly, especially after 2000, showing growing gender equality in global sports.</a:t>
            </a:r>
          </a:p>
          <a:p>
            <a:pPr algn="just">
              <a:lnSpc>
                <a:spcPts val="4550"/>
              </a:lnSpc>
            </a:pPr>
            <a:endParaRPr lang="en-US" sz="2757">
              <a:solidFill>
                <a:srgbClr val="FFFFFF"/>
              </a:solidFill>
              <a:latin typeface="Poppins"/>
              <a:ea typeface="Poppins"/>
              <a:cs typeface="Poppins"/>
              <a:sym typeface="Poppins"/>
            </a:endParaRPr>
          </a:p>
          <a:p>
            <a:pPr marL="595389" lvl="1" indent="-297694" algn="just">
              <a:lnSpc>
                <a:spcPts val="4550"/>
              </a:lnSpc>
              <a:buFont typeface="Arial"/>
              <a:buChar char="•"/>
            </a:pPr>
            <a:r>
              <a:rPr lang="en-US" sz="2757">
                <a:solidFill>
                  <a:srgbClr val="FFFFFF"/>
                </a:solidFill>
                <a:latin typeface="Poppins"/>
                <a:ea typeface="Poppins"/>
                <a:cs typeface="Poppins"/>
                <a:sym typeface="Poppins"/>
              </a:rPr>
              <a:t>Medal Trends: The total number of medals and participating athletes has steadily increased across decades, highlighting the expanding global reach of the Olympics.</a:t>
            </a:r>
          </a:p>
          <a:p>
            <a:pPr algn="just">
              <a:lnSpc>
                <a:spcPts val="4550"/>
              </a:lnSpc>
            </a:pPr>
            <a:endParaRPr lang="en-US" sz="2757">
              <a:solidFill>
                <a:srgbClr val="FFFFFF"/>
              </a:solidFill>
              <a:latin typeface="Poppins"/>
              <a:ea typeface="Poppins"/>
              <a:cs typeface="Poppins"/>
              <a:sym typeface="Poppins"/>
            </a:endParaRPr>
          </a:p>
          <a:p>
            <a:pPr marL="595389" lvl="1" indent="-297694" algn="just">
              <a:lnSpc>
                <a:spcPts val="4550"/>
              </a:lnSpc>
              <a:buFont typeface="Arial"/>
              <a:buChar char="•"/>
            </a:pPr>
            <a:r>
              <a:rPr lang="en-US" sz="2757">
                <a:solidFill>
                  <a:srgbClr val="FFFFFF"/>
                </a:solidFill>
                <a:latin typeface="Poppins"/>
                <a:ea typeface="Poppins"/>
                <a:cs typeface="Poppins"/>
                <a:sym typeface="Poppins"/>
              </a:rPr>
              <a:t>Age Insights: The youngest medalists are often from Gymnastics, while the oldest competitors tend to participate in Shooting and Equestrian events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837104"/>
            <a:chOff x="0" y="0"/>
            <a:chExt cx="4816593" cy="2854217"/>
          </a:xfrm>
        </p:grpSpPr>
        <p:sp>
          <p:nvSpPr>
            <p:cNvPr id="4" name="Freeform 4"/>
            <p:cNvSpPr/>
            <p:nvPr/>
          </p:nvSpPr>
          <p:spPr>
            <a:xfrm>
              <a:off x="0" y="0"/>
              <a:ext cx="4816592" cy="2854217"/>
            </a:xfrm>
            <a:custGeom>
              <a:avLst/>
              <a:gdLst/>
              <a:ahLst/>
              <a:cxnLst/>
              <a:rect l="l" t="t" r="r" b="b"/>
              <a:pathLst>
                <a:path w="4816592" h="2854217">
                  <a:moveTo>
                    <a:pt x="0" y="0"/>
                  </a:moveTo>
                  <a:lnTo>
                    <a:pt x="4816592" y="0"/>
                  </a:lnTo>
                  <a:lnTo>
                    <a:pt x="4816592" y="2854217"/>
                  </a:lnTo>
                  <a:lnTo>
                    <a:pt x="0" y="2854217"/>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89231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36575" y="2321548"/>
            <a:ext cx="5960648" cy="5955134"/>
          </a:xfrm>
          <a:custGeom>
            <a:avLst/>
            <a:gdLst/>
            <a:ahLst/>
            <a:cxnLst/>
            <a:rect l="l" t="t" r="r" b="b"/>
            <a:pathLst>
              <a:path w="5960648" h="5955134">
                <a:moveTo>
                  <a:pt x="0" y="0"/>
                </a:moveTo>
                <a:lnTo>
                  <a:pt x="5960648" y="0"/>
                </a:lnTo>
                <a:lnTo>
                  <a:pt x="5960648" y="5955134"/>
                </a:lnTo>
                <a:lnTo>
                  <a:pt x="0" y="59551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8375055" y="328903"/>
            <a:ext cx="8708398" cy="1279153"/>
          </a:xfrm>
          <a:prstGeom prst="rect">
            <a:avLst/>
          </a:prstGeom>
        </p:spPr>
        <p:txBody>
          <a:bodyPr lIns="0" tIns="0" rIns="0" bIns="0" rtlCol="0" anchor="t">
            <a:spAutoFit/>
          </a:bodyPr>
          <a:lstStyle/>
          <a:p>
            <a:pPr algn="ctr">
              <a:lnSpc>
                <a:spcPts val="8430"/>
              </a:lnSpc>
            </a:pPr>
            <a:r>
              <a:rPr lang="en-US" sz="8106" b="1">
                <a:solidFill>
                  <a:srgbClr val="FFFFFF"/>
                </a:solidFill>
                <a:latin typeface="Calibri (MS) Bold"/>
                <a:ea typeface="Calibri (MS) Bold"/>
                <a:cs typeface="Calibri (MS) Bold"/>
                <a:sym typeface="Calibri (MS) Bold"/>
              </a:rPr>
              <a:t>Agenda</a:t>
            </a:r>
          </a:p>
        </p:txBody>
      </p:sp>
      <p:sp>
        <p:nvSpPr>
          <p:cNvPr id="8" name="TextBox 8"/>
          <p:cNvSpPr txBox="1"/>
          <p:nvPr/>
        </p:nvSpPr>
        <p:spPr>
          <a:xfrm>
            <a:off x="9459141" y="2436213"/>
            <a:ext cx="8187064" cy="5138350"/>
          </a:xfrm>
          <a:prstGeom prst="rect">
            <a:avLst/>
          </a:prstGeom>
        </p:spPr>
        <p:txBody>
          <a:bodyPr lIns="0" tIns="0" rIns="0" bIns="0" rtlCol="0" anchor="t">
            <a:spAutoFit/>
          </a:bodyPr>
          <a:lstStyle/>
          <a:p>
            <a:pPr marL="581306" lvl="1" indent="-290653" algn="just">
              <a:lnSpc>
                <a:spcPts val="5896"/>
              </a:lnSpc>
              <a:buFont typeface="Arial"/>
              <a:buChar char="•"/>
            </a:pPr>
            <a:r>
              <a:rPr lang="en-US" sz="2692" spc="298">
                <a:solidFill>
                  <a:srgbClr val="FFFFFF"/>
                </a:solidFill>
                <a:latin typeface="Poppins"/>
                <a:ea typeface="Poppins"/>
                <a:cs typeface="Poppins"/>
                <a:sym typeface="Poppins"/>
              </a:rPr>
              <a:t>Introduction</a:t>
            </a:r>
          </a:p>
          <a:p>
            <a:pPr marL="581306" lvl="1" indent="-290653" algn="just">
              <a:lnSpc>
                <a:spcPts val="5896"/>
              </a:lnSpc>
              <a:buFont typeface="Arial"/>
              <a:buChar char="•"/>
            </a:pPr>
            <a:r>
              <a:rPr lang="en-US" sz="2692" spc="298">
                <a:solidFill>
                  <a:srgbClr val="FFFFFF"/>
                </a:solidFill>
                <a:latin typeface="Poppins"/>
                <a:ea typeface="Poppins"/>
                <a:cs typeface="Poppins"/>
                <a:sym typeface="Poppins"/>
              </a:rPr>
              <a:t>Abstract</a:t>
            </a:r>
          </a:p>
          <a:p>
            <a:pPr marL="581306" lvl="1" indent="-290653" algn="just">
              <a:lnSpc>
                <a:spcPts val="5896"/>
              </a:lnSpc>
              <a:buFont typeface="Arial"/>
              <a:buChar char="•"/>
            </a:pPr>
            <a:r>
              <a:rPr lang="en-US" sz="2692" spc="298">
                <a:solidFill>
                  <a:srgbClr val="FFFFFF"/>
                </a:solidFill>
                <a:latin typeface="Poppins"/>
                <a:ea typeface="Poppins"/>
                <a:cs typeface="Poppins"/>
                <a:sym typeface="Poppins"/>
              </a:rPr>
              <a:t>Problem Definition</a:t>
            </a:r>
          </a:p>
          <a:p>
            <a:pPr marL="581306" lvl="1" indent="-290653" algn="just">
              <a:lnSpc>
                <a:spcPts val="5896"/>
              </a:lnSpc>
              <a:buFont typeface="Arial"/>
              <a:buChar char="•"/>
            </a:pPr>
            <a:r>
              <a:rPr lang="en-US" sz="2692" spc="298">
                <a:solidFill>
                  <a:srgbClr val="FFFFFF"/>
                </a:solidFill>
                <a:latin typeface="Poppins"/>
                <a:ea typeface="Poppins"/>
                <a:cs typeface="Poppins"/>
                <a:sym typeface="Poppins"/>
              </a:rPr>
              <a:t>Objectives</a:t>
            </a:r>
          </a:p>
          <a:p>
            <a:pPr marL="581306" lvl="1" indent="-290653" algn="just">
              <a:lnSpc>
                <a:spcPts val="5896"/>
              </a:lnSpc>
              <a:buFont typeface="Arial"/>
              <a:buChar char="•"/>
            </a:pPr>
            <a:r>
              <a:rPr lang="en-US" sz="2692" spc="298">
                <a:solidFill>
                  <a:srgbClr val="FFFFFF"/>
                </a:solidFill>
                <a:latin typeface="Poppins"/>
                <a:ea typeface="Poppins"/>
                <a:cs typeface="Poppins"/>
                <a:sym typeface="Poppins"/>
              </a:rPr>
              <a:t>Introduction to SQL</a:t>
            </a:r>
          </a:p>
          <a:p>
            <a:pPr marL="581306" lvl="1" indent="-290653" algn="just">
              <a:lnSpc>
                <a:spcPts val="5896"/>
              </a:lnSpc>
              <a:buFont typeface="Arial"/>
              <a:buChar char="•"/>
            </a:pPr>
            <a:r>
              <a:rPr lang="en-US" sz="2692" spc="298">
                <a:solidFill>
                  <a:srgbClr val="FFFFFF"/>
                </a:solidFill>
                <a:latin typeface="Poppins"/>
                <a:ea typeface="Poppins"/>
                <a:cs typeface="Poppins"/>
                <a:sym typeface="Poppins"/>
              </a:rPr>
              <a:t>Analysis on Olympic Data Using SQL</a:t>
            </a:r>
          </a:p>
          <a:p>
            <a:pPr marL="581306" lvl="1" indent="-290653" algn="just">
              <a:lnSpc>
                <a:spcPts val="5896"/>
              </a:lnSpc>
              <a:buFont typeface="Arial"/>
              <a:buChar char="•"/>
            </a:pPr>
            <a:r>
              <a:rPr lang="en-US" sz="2692" spc="298">
                <a:solidFill>
                  <a:srgbClr val="FFFFFF"/>
                </a:solidFill>
                <a:latin typeface="Poppins"/>
                <a:ea typeface="Poppins"/>
                <a:cs typeface="Poppins"/>
                <a:sym typeface="Poppins"/>
              </a:rPr>
              <a:t>Insights</a:t>
            </a:r>
          </a:p>
        </p:txBody>
      </p:sp>
      <p:sp>
        <p:nvSpPr>
          <p:cNvPr id="9" name="AutoShape 9"/>
          <p:cNvSpPr/>
          <p:nvPr/>
        </p:nvSpPr>
        <p:spPr>
          <a:xfrm>
            <a:off x="17" y="8834069"/>
            <a:ext cx="15717833" cy="19050"/>
          </a:xfrm>
          <a:prstGeom prst="line">
            <a:avLst/>
          </a:prstGeom>
          <a:ln w="28575" cap="flat">
            <a:solidFill>
              <a:srgbClr val="64DBFF"/>
            </a:solidFill>
            <a:prstDash val="solid"/>
            <a:headEnd type="none" w="sm" len="sm"/>
            <a:tailEnd type="none" w="sm" len="sm"/>
          </a:ln>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D1FF">
                    <a:alpha val="86000"/>
                  </a:srgbClr>
                </a:gs>
                <a:gs pos="50000">
                  <a:srgbClr val="001496">
                    <a:alpha val="86000"/>
                  </a:srgbClr>
                </a:gs>
                <a:gs pos="100000">
                  <a:srgbClr val="000F70">
                    <a:alpha val="86000"/>
                  </a:srgbClr>
                </a:gs>
              </a:gsLst>
              <a:path path="circle">
                <a:fillToRect l="50000" t="50000" r="50000" b="50000"/>
              </a:path>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Freeform 6"/>
          <p:cNvSpPr/>
          <p:nvPr/>
        </p:nvSpPr>
        <p:spPr>
          <a:xfrm>
            <a:off x="5839908" y="2165933"/>
            <a:ext cx="6608184" cy="6602071"/>
          </a:xfrm>
          <a:custGeom>
            <a:avLst/>
            <a:gdLst/>
            <a:ahLst/>
            <a:cxnLst/>
            <a:rect l="l" t="t" r="r" b="b"/>
            <a:pathLst>
              <a:path w="6608184" h="6602071">
                <a:moveTo>
                  <a:pt x="0" y="0"/>
                </a:moveTo>
                <a:lnTo>
                  <a:pt x="6608184" y="0"/>
                </a:lnTo>
                <a:lnTo>
                  <a:pt x="6608184" y="6602071"/>
                </a:lnTo>
                <a:lnTo>
                  <a:pt x="0" y="6602071"/>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5433838" y="4827308"/>
            <a:ext cx="7735465" cy="1326947"/>
          </a:xfrm>
          <a:prstGeom prst="rect">
            <a:avLst/>
          </a:prstGeom>
        </p:spPr>
        <p:txBody>
          <a:bodyPr lIns="0" tIns="0" rIns="0" bIns="0" rtlCol="0" anchor="t">
            <a:spAutoFit/>
          </a:bodyPr>
          <a:lstStyle/>
          <a:p>
            <a:pPr algn="ctr">
              <a:lnSpc>
                <a:spcPts val="9414"/>
              </a:lnSpc>
            </a:pPr>
            <a:r>
              <a:rPr lang="en-US" sz="9052" b="1">
                <a:solidFill>
                  <a:srgbClr val="FFFFFF"/>
                </a:solidFill>
                <a:latin typeface="Poppins Bold"/>
                <a:ea typeface="Poppins Bold"/>
                <a:cs typeface="Poppins Bold"/>
                <a:sym typeface="Poppins Bold"/>
              </a:rPr>
              <a:t>THANK YOU!</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118524" y="1713785"/>
            <a:ext cx="5389372" cy="6508903"/>
            <a:chOff x="0" y="0"/>
            <a:chExt cx="834955" cy="1008399"/>
          </a:xfrm>
        </p:grpSpPr>
        <p:sp>
          <p:nvSpPr>
            <p:cNvPr id="7" name="Freeform 7"/>
            <p:cNvSpPr/>
            <p:nvPr/>
          </p:nvSpPr>
          <p:spPr>
            <a:xfrm>
              <a:off x="0" y="0"/>
              <a:ext cx="834955" cy="1008399"/>
            </a:xfrm>
            <a:custGeom>
              <a:avLst/>
              <a:gdLst/>
              <a:ahLst/>
              <a:cxnLst/>
              <a:rect l="l" t="t" r="r" b="b"/>
              <a:pathLst>
                <a:path w="834955" h="1008399">
                  <a:moveTo>
                    <a:pt x="114921" y="0"/>
                  </a:moveTo>
                  <a:lnTo>
                    <a:pt x="720033" y="0"/>
                  </a:lnTo>
                  <a:cubicBezTo>
                    <a:pt x="750512" y="0"/>
                    <a:pt x="779743" y="12108"/>
                    <a:pt x="801295" y="33660"/>
                  </a:cubicBezTo>
                  <a:cubicBezTo>
                    <a:pt x="822847" y="55212"/>
                    <a:pt x="834955" y="84442"/>
                    <a:pt x="834955" y="114921"/>
                  </a:cubicBezTo>
                  <a:lnTo>
                    <a:pt x="834955" y="893478"/>
                  </a:lnTo>
                  <a:cubicBezTo>
                    <a:pt x="834955" y="956947"/>
                    <a:pt x="783503" y="1008399"/>
                    <a:pt x="720033" y="1008399"/>
                  </a:cubicBezTo>
                  <a:lnTo>
                    <a:pt x="114921" y="1008399"/>
                  </a:lnTo>
                  <a:cubicBezTo>
                    <a:pt x="84442" y="1008399"/>
                    <a:pt x="55212" y="996292"/>
                    <a:pt x="33660" y="974740"/>
                  </a:cubicBezTo>
                  <a:cubicBezTo>
                    <a:pt x="12108" y="953188"/>
                    <a:pt x="0" y="923957"/>
                    <a:pt x="0" y="893478"/>
                  </a:cubicBezTo>
                  <a:lnTo>
                    <a:pt x="0" y="114921"/>
                  </a:lnTo>
                  <a:cubicBezTo>
                    <a:pt x="0" y="84442"/>
                    <a:pt x="12108" y="55212"/>
                    <a:pt x="33660" y="33660"/>
                  </a:cubicBezTo>
                  <a:cubicBezTo>
                    <a:pt x="55212" y="12108"/>
                    <a:pt x="84442" y="0"/>
                    <a:pt x="114921" y="0"/>
                  </a:cubicBezTo>
                  <a:close/>
                </a:path>
              </a:pathLst>
            </a:custGeom>
            <a:blipFill>
              <a:blip r:embed="rId3"/>
              <a:stretch>
                <a:fillRect l="-91735" r="-2277"/>
              </a:stretch>
            </a:blipFill>
            <a:ln w="323850" cap="rnd">
              <a:gradFill>
                <a:gsLst>
                  <a:gs pos="0">
                    <a:srgbClr val="00D1FF">
                      <a:alpha val="100000"/>
                    </a:srgbClr>
                  </a:gs>
                  <a:gs pos="100000">
                    <a:srgbClr val="001496">
                      <a:alpha val="100000"/>
                    </a:srgbClr>
                  </a:gs>
                </a:gsLst>
                <a:path path="circle">
                  <a:fillToRect r="100000" b="100000"/>
                </a:path>
                <a:tileRect l="-100000" t="-100000"/>
              </a:gradFill>
              <a:prstDash val="solid"/>
              <a:round/>
            </a:ln>
          </p:spPr>
        </p:sp>
      </p:grpSp>
      <p:sp>
        <p:nvSpPr>
          <p:cNvPr id="8" name="Freeform 8"/>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4">
              <a:alphaModFix amt="58000"/>
              <a:extLst>
                <a:ext uri="{96DAC541-7B7A-43D3-8B79-37D633B846F1}">
                  <asvg:svgBlip xmlns:asvg="http://schemas.microsoft.com/office/drawing/2016/SVG/main" r:embed="rId5"/>
                </a:ext>
              </a:extLst>
            </a:blip>
            <a:stretch>
              <a:fillRect/>
            </a:stretch>
          </a:blipFill>
        </p:spPr>
      </p:sp>
      <p:sp>
        <p:nvSpPr>
          <p:cNvPr id="9" name="AutoShape 9"/>
          <p:cNvSpPr/>
          <p:nvPr/>
        </p:nvSpPr>
        <p:spPr>
          <a:xfrm>
            <a:off x="17" y="9224963"/>
            <a:ext cx="15201883" cy="33337"/>
          </a:xfrm>
          <a:prstGeom prst="line">
            <a:avLst/>
          </a:prstGeom>
          <a:ln w="28575" cap="flat">
            <a:solidFill>
              <a:srgbClr val="64DBFF"/>
            </a:solidFill>
            <a:prstDash val="solid"/>
            <a:headEnd type="none" w="sm" len="sm"/>
            <a:tailEnd type="none" w="sm" len="sm"/>
          </a:ln>
        </p:spPr>
      </p:sp>
      <p:sp>
        <p:nvSpPr>
          <p:cNvPr id="10" name="TextBox 10"/>
          <p:cNvSpPr txBox="1"/>
          <p:nvPr/>
        </p:nvSpPr>
        <p:spPr>
          <a:xfrm>
            <a:off x="818206" y="279134"/>
            <a:ext cx="8487068" cy="1326947"/>
          </a:xfrm>
          <a:prstGeom prst="rect">
            <a:avLst/>
          </a:prstGeom>
        </p:spPr>
        <p:txBody>
          <a:bodyPr lIns="0" tIns="0" rIns="0" bIns="0" rtlCol="0" anchor="t">
            <a:spAutoFit/>
          </a:bodyPr>
          <a:lstStyle/>
          <a:p>
            <a:pPr algn="ctr">
              <a:lnSpc>
                <a:spcPts val="9414"/>
              </a:lnSpc>
            </a:pPr>
            <a:r>
              <a:rPr lang="en-US" sz="9052" b="1">
                <a:solidFill>
                  <a:srgbClr val="FFFFFF"/>
                </a:solidFill>
                <a:latin typeface="Poppins Bold"/>
                <a:ea typeface="Poppins Bold"/>
                <a:cs typeface="Poppins Bold"/>
                <a:sym typeface="Poppins Bold"/>
              </a:rPr>
              <a:t>Introduction</a:t>
            </a:r>
          </a:p>
        </p:txBody>
      </p:sp>
      <p:sp>
        <p:nvSpPr>
          <p:cNvPr id="11" name="TextBox 11"/>
          <p:cNvSpPr txBox="1"/>
          <p:nvPr/>
        </p:nvSpPr>
        <p:spPr>
          <a:xfrm>
            <a:off x="1028700" y="2225092"/>
            <a:ext cx="9715080" cy="5633957"/>
          </a:xfrm>
          <a:prstGeom prst="rect">
            <a:avLst/>
          </a:prstGeom>
        </p:spPr>
        <p:txBody>
          <a:bodyPr lIns="0" tIns="0" rIns="0" bIns="0" rtlCol="0" anchor="t">
            <a:spAutoFit/>
          </a:bodyPr>
          <a:lstStyle/>
          <a:p>
            <a:pPr algn="just">
              <a:lnSpc>
                <a:spcPts val="4955"/>
              </a:lnSpc>
            </a:pPr>
            <a:r>
              <a:rPr lang="en-US" sz="2722">
                <a:solidFill>
                  <a:srgbClr val="FFFFFF"/>
                </a:solidFill>
                <a:latin typeface="Poppins"/>
                <a:ea typeface="Poppins"/>
                <a:cs typeface="Poppins"/>
                <a:sym typeface="Poppins"/>
              </a:rPr>
              <a:t>The Olympic Games, as a global sporting event, offer a rich dataset encompassing information on athletes, countries, sports, and performances. This project aims to explore historical Olympic data using SQL to uncover trends and insights related to participation, performance, and growth across nations and sports. With SQL's robust querying capabilities, we can handle large datasets efficiently and extract meaningful patterns.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84151" y="2435910"/>
            <a:ext cx="5961378" cy="6318882"/>
            <a:chOff x="0" y="0"/>
            <a:chExt cx="923573" cy="978960"/>
          </a:xfrm>
        </p:grpSpPr>
        <p:sp>
          <p:nvSpPr>
            <p:cNvPr id="7" name="Freeform 7"/>
            <p:cNvSpPr/>
            <p:nvPr/>
          </p:nvSpPr>
          <p:spPr>
            <a:xfrm>
              <a:off x="0" y="0"/>
              <a:ext cx="923573" cy="978960"/>
            </a:xfrm>
            <a:custGeom>
              <a:avLst/>
              <a:gdLst/>
              <a:ahLst/>
              <a:cxnLst/>
              <a:rect l="l" t="t" r="r" b="b"/>
              <a:pathLst>
                <a:path w="923573" h="978960">
                  <a:moveTo>
                    <a:pt x="103894" y="0"/>
                  </a:moveTo>
                  <a:lnTo>
                    <a:pt x="819679" y="0"/>
                  </a:lnTo>
                  <a:cubicBezTo>
                    <a:pt x="847233" y="0"/>
                    <a:pt x="873659" y="10946"/>
                    <a:pt x="893143" y="30430"/>
                  </a:cubicBezTo>
                  <a:cubicBezTo>
                    <a:pt x="912627" y="49914"/>
                    <a:pt x="923573" y="76340"/>
                    <a:pt x="923573" y="103894"/>
                  </a:cubicBezTo>
                  <a:lnTo>
                    <a:pt x="923573" y="875066"/>
                  </a:lnTo>
                  <a:cubicBezTo>
                    <a:pt x="923573" y="902620"/>
                    <a:pt x="912627" y="929046"/>
                    <a:pt x="893143" y="948530"/>
                  </a:cubicBezTo>
                  <a:cubicBezTo>
                    <a:pt x="873659" y="968014"/>
                    <a:pt x="847233" y="978960"/>
                    <a:pt x="819679" y="978960"/>
                  </a:cubicBezTo>
                  <a:lnTo>
                    <a:pt x="103894" y="978960"/>
                  </a:lnTo>
                  <a:cubicBezTo>
                    <a:pt x="76340" y="978960"/>
                    <a:pt x="49914" y="968014"/>
                    <a:pt x="30430" y="948530"/>
                  </a:cubicBezTo>
                  <a:cubicBezTo>
                    <a:pt x="10946" y="929046"/>
                    <a:pt x="0" y="902620"/>
                    <a:pt x="0" y="875066"/>
                  </a:cubicBezTo>
                  <a:lnTo>
                    <a:pt x="0" y="103894"/>
                  </a:lnTo>
                  <a:cubicBezTo>
                    <a:pt x="0" y="76340"/>
                    <a:pt x="10946" y="49914"/>
                    <a:pt x="30430" y="30430"/>
                  </a:cubicBezTo>
                  <a:cubicBezTo>
                    <a:pt x="49914" y="10946"/>
                    <a:pt x="76340" y="0"/>
                    <a:pt x="103894" y="0"/>
                  </a:cubicBezTo>
                  <a:close/>
                </a:path>
              </a:pathLst>
            </a:custGeom>
            <a:blipFill>
              <a:blip r:embed="rId3"/>
              <a:stretch>
                <a:fillRect l="-29547" r="-29547"/>
              </a:stretch>
            </a:blipFill>
            <a:ln w="323850" cap="rnd">
              <a:gradFill>
                <a:gsLst>
                  <a:gs pos="0">
                    <a:srgbClr val="00D1FF">
                      <a:alpha val="100000"/>
                    </a:srgbClr>
                  </a:gs>
                  <a:gs pos="100000">
                    <a:srgbClr val="001496">
                      <a:alpha val="100000"/>
                    </a:srgbClr>
                  </a:gs>
                </a:gsLst>
                <a:path path="circle">
                  <a:fillToRect r="100000" b="100000"/>
                </a:path>
                <a:tileRect l="-100000" t="-100000"/>
              </a:gradFill>
              <a:prstDash val="solid"/>
              <a:round/>
            </a:ln>
          </p:spPr>
        </p:sp>
      </p:grpSp>
      <p:sp>
        <p:nvSpPr>
          <p:cNvPr id="8" name="Freeform 8"/>
          <p:cNvSpPr/>
          <p:nvPr/>
        </p:nvSpPr>
        <p:spPr>
          <a:xfrm>
            <a:off x="14465286" y="7200900"/>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4">
              <a:alphaModFix amt="58000"/>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8921316" y="1085850"/>
            <a:ext cx="6033488" cy="1350060"/>
          </a:xfrm>
          <a:prstGeom prst="rect">
            <a:avLst/>
          </a:prstGeom>
        </p:spPr>
        <p:txBody>
          <a:bodyPr lIns="0" tIns="0" rIns="0" bIns="0" rtlCol="0" anchor="t">
            <a:spAutoFit/>
          </a:bodyPr>
          <a:lstStyle/>
          <a:p>
            <a:pPr algn="just">
              <a:lnSpc>
                <a:spcPts val="9622"/>
              </a:lnSpc>
            </a:pPr>
            <a:r>
              <a:rPr lang="en-US" sz="9252" b="1">
                <a:solidFill>
                  <a:srgbClr val="FFFFFF"/>
                </a:solidFill>
                <a:latin typeface="Poppins Bold"/>
                <a:ea typeface="Poppins Bold"/>
                <a:cs typeface="Poppins Bold"/>
                <a:sym typeface="Poppins Bold"/>
              </a:rPr>
              <a:t>Abstract</a:t>
            </a:r>
          </a:p>
        </p:txBody>
      </p:sp>
      <p:sp>
        <p:nvSpPr>
          <p:cNvPr id="10" name="TextBox 10"/>
          <p:cNvSpPr txBox="1"/>
          <p:nvPr/>
        </p:nvSpPr>
        <p:spPr>
          <a:xfrm>
            <a:off x="8178485" y="3120390"/>
            <a:ext cx="9080815" cy="5451042"/>
          </a:xfrm>
          <a:prstGeom prst="rect">
            <a:avLst/>
          </a:prstGeom>
        </p:spPr>
        <p:txBody>
          <a:bodyPr lIns="0" tIns="0" rIns="0" bIns="0" rtlCol="0" anchor="t">
            <a:spAutoFit/>
          </a:bodyPr>
          <a:lstStyle/>
          <a:p>
            <a:pPr algn="just">
              <a:lnSpc>
                <a:spcPts val="4831"/>
              </a:lnSpc>
            </a:pPr>
            <a:r>
              <a:rPr lang="en-US" sz="2356">
                <a:solidFill>
                  <a:srgbClr val="FFFFFF"/>
                </a:solidFill>
                <a:latin typeface="Poppins"/>
                <a:ea typeface="Poppins"/>
                <a:cs typeface="Poppins"/>
                <a:sym typeface="Poppins"/>
              </a:rPr>
              <a:t>The Olympic Games showcase global sportsmanship and national athletic achievement. However, analyzing such extensive data manually is time-consuming and inefficient. This project leverages SQL to process and analyze Olympic data, enabling the identification of top-performing countries, popular sports, medal distribution, and participation trends over time. The findings will contribute to understanding global sporting dynamics and nation-wise progress.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893260" y="2321103"/>
            <a:ext cx="7045104" cy="5829824"/>
          </a:xfrm>
          <a:custGeom>
            <a:avLst/>
            <a:gdLst/>
            <a:ahLst/>
            <a:cxnLst/>
            <a:rect l="l" t="t" r="r" b="b"/>
            <a:pathLst>
              <a:path w="7045104" h="5829824">
                <a:moveTo>
                  <a:pt x="0" y="0"/>
                </a:moveTo>
                <a:lnTo>
                  <a:pt x="7045104" y="0"/>
                </a:lnTo>
                <a:lnTo>
                  <a:pt x="7045104" y="5829823"/>
                </a:lnTo>
                <a:lnTo>
                  <a:pt x="0" y="5829823"/>
                </a:lnTo>
                <a:lnTo>
                  <a:pt x="0" y="0"/>
                </a:lnTo>
                <a:close/>
              </a:path>
            </a:pathLst>
          </a:custGeom>
          <a:blipFill>
            <a:blip r:embed="rId3"/>
            <a:stretch>
              <a:fillRect/>
            </a:stretch>
          </a:blipFill>
        </p:spPr>
      </p:sp>
      <p:sp>
        <p:nvSpPr>
          <p:cNvPr id="7" name="TextBox 7"/>
          <p:cNvSpPr txBox="1"/>
          <p:nvPr/>
        </p:nvSpPr>
        <p:spPr>
          <a:xfrm>
            <a:off x="1028700" y="2235378"/>
            <a:ext cx="8955683" cy="5968956"/>
          </a:xfrm>
          <a:prstGeom prst="rect">
            <a:avLst/>
          </a:prstGeom>
        </p:spPr>
        <p:txBody>
          <a:bodyPr lIns="0" tIns="0" rIns="0" bIns="0" rtlCol="0" anchor="t">
            <a:spAutoFit/>
          </a:bodyPr>
          <a:lstStyle/>
          <a:p>
            <a:pPr marL="594098" lvl="1" indent="-297049" algn="just">
              <a:lnSpc>
                <a:spcPts val="3852"/>
              </a:lnSpc>
              <a:buFont typeface="Arial"/>
              <a:buChar char="•"/>
            </a:pPr>
            <a:r>
              <a:rPr lang="en-US" sz="2751" spc="30">
                <a:solidFill>
                  <a:srgbClr val="FFFFFF"/>
                </a:solidFill>
                <a:latin typeface="Poppins"/>
                <a:ea typeface="Poppins"/>
                <a:cs typeface="Poppins"/>
                <a:sym typeface="Poppins"/>
              </a:rPr>
              <a:t>Difficulty in manually extracting insights from large Olympic datasets.</a:t>
            </a:r>
          </a:p>
          <a:p>
            <a:pPr algn="just">
              <a:lnSpc>
                <a:spcPts val="3852"/>
              </a:lnSpc>
            </a:pPr>
            <a:endParaRPr lang="en-US" sz="2751" spc="30">
              <a:solidFill>
                <a:srgbClr val="FFFFFF"/>
              </a:solidFill>
              <a:latin typeface="Poppins"/>
              <a:ea typeface="Poppins"/>
              <a:cs typeface="Poppins"/>
              <a:sym typeface="Poppins"/>
            </a:endParaRPr>
          </a:p>
          <a:p>
            <a:pPr marL="594098" lvl="1" indent="-297049" algn="just">
              <a:lnSpc>
                <a:spcPts val="3852"/>
              </a:lnSpc>
              <a:buFont typeface="Arial"/>
              <a:buChar char="•"/>
            </a:pPr>
            <a:r>
              <a:rPr lang="en-US" sz="2751" spc="30">
                <a:solidFill>
                  <a:srgbClr val="FFFFFF"/>
                </a:solidFill>
                <a:latin typeface="Poppins"/>
                <a:ea typeface="Poppins"/>
                <a:cs typeface="Poppins"/>
                <a:sym typeface="Poppins"/>
              </a:rPr>
              <a:t>Lack of clarity in which countries or athletes dominate particular sports/events.</a:t>
            </a:r>
          </a:p>
          <a:p>
            <a:pPr algn="just">
              <a:lnSpc>
                <a:spcPts val="3852"/>
              </a:lnSpc>
            </a:pPr>
            <a:endParaRPr lang="en-US" sz="2751" spc="30">
              <a:solidFill>
                <a:srgbClr val="FFFFFF"/>
              </a:solidFill>
              <a:latin typeface="Poppins"/>
              <a:ea typeface="Poppins"/>
              <a:cs typeface="Poppins"/>
              <a:sym typeface="Poppins"/>
            </a:endParaRPr>
          </a:p>
          <a:p>
            <a:pPr marL="594098" lvl="1" indent="-297049" algn="just">
              <a:lnSpc>
                <a:spcPts val="3852"/>
              </a:lnSpc>
              <a:buFont typeface="Arial"/>
              <a:buChar char="•"/>
            </a:pPr>
            <a:r>
              <a:rPr lang="en-US" sz="2751" spc="30">
                <a:solidFill>
                  <a:srgbClr val="FFFFFF"/>
                </a:solidFill>
                <a:latin typeface="Poppins"/>
                <a:ea typeface="Poppins"/>
                <a:cs typeface="Poppins"/>
                <a:sym typeface="Poppins"/>
              </a:rPr>
              <a:t>Need for systematic tracking of participation and medal trends over time.</a:t>
            </a:r>
          </a:p>
          <a:p>
            <a:pPr algn="just">
              <a:lnSpc>
                <a:spcPts val="4843"/>
              </a:lnSpc>
            </a:pPr>
            <a:endParaRPr lang="en-US" sz="2751" spc="30">
              <a:solidFill>
                <a:srgbClr val="FFFFFF"/>
              </a:solidFill>
              <a:latin typeface="Poppins"/>
              <a:ea typeface="Poppins"/>
              <a:cs typeface="Poppins"/>
              <a:sym typeface="Poppins"/>
            </a:endParaRPr>
          </a:p>
          <a:p>
            <a:pPr marL="594098" lvl="1" indent="-297049" algn="just">
              <a:lnSpc>
                <a:spcPts val="3852"/>
              </a:lnSpc>
              <a:spcBef>
                <a:spcPct val="0"/>
              </a:spcBef>
              <a:buFont typeface="Arial"/>
              <a:buChar char="•"/>
            </a:pPr>
            <a:r>
              <a:rPr lang="en-US" sz="2751" spc="30">
                <a:solidFill>
                  <a:srgbClr val="FFFFFF"/>
                </a:solidFill>
                <a:latin typeface="Poppins"/>
                <a:ea typeface="Poppins"/>
                <a:cs typeface="Poppins"/>
                <a:sym typeface="Poppins"/>
              </a:rPr>
              <a:t>Identification of key contributors to Olympic success (countries, sports, athletes).</a:t>
            </a:r>
          </a:p>
          <a:p>
            <a:pPr algn="just">
              <a:lnSpc>
                <a:spcPts val="3852"/>
              </a:lnSpc>
              <a:spcBef>
                <a:spcPct val="0"/>
              </a:spcBef>
            </a:pPr>
            <a:endParaRPr lang="en-US" sz="2751" spc="30">
              <a:solidFill>
                <a:srgbClr val="FFFFFF"/>
              </a:solidFill>
              <a:latin typeface="Poppins"/>
              <a:ea typeface="Poppins"/>
              <a:cs typeface="Poppins"/>
              <a:sym typeface="Poppins"/>
            </a:endParaRPr>
          </a:p>
        </p:txBody>
      </p:sp>
      <p:sp>
        <p:nvSpPr>
          <p:cNvPr id="8" name="TextBox 8"/>
          <p:cNvSpPr txBox="1"/>
          <p:nvPr/>
        </p:nvSpPr>
        <p:spPr>
          <a:xfrm>
            <a:off x="587063" y="450464"/>
            <a:ext cx="9306197" cy="1052691"/>
          </a:xfrm>
          <a:prstGeom prst="rect">
            <a:avLst/>
          </a:prstGeom>
        </p:spPr>
        <p:txBody>
          <a:bodyPr lIns="0" tIns="0" rIns="0" bIns="0" rtlCol="0" anchor="t">
            <a:spAutoFit/>
          </a:bodyPr>
          <a:lstStyle/>
          <a:p>
            <a:pPr algn="just">
              <a:lnSpc>
                <a:spcPts val="7565"/>
              </a:lnSpc>
            </a:pPr>
            <a:r>
              <a:rPr lang="en-US" sz="7274" b="1">
                <a:solidFill>
                  <a:srgbClr val="FFFFFF"/>
                </a:solidFill>
                <a:latin typeface="Poppins Bold"/>
                <a:ea typeface="Poppins Bold"/>
                <a:cs typeface="Poppins Bold"/>
                <a:sym typeface="Poppins Bold"/>
              </a:rPr>
              <a:t>Problem  Definition</a:t>
            </a:r>
          </a:p>
        </p:txBody>
      </p:sp>
      <p:sp>
        <p:nvSpPr>
          <p:cNvPr id="9" name="AutoShape 9"/>
          <p:cNvSpPr/>
          <p:nvPr/>
        </p:nvSpPr>
        <p:spPr>
          <a:xfrm>
            <a:off x="17" y="9037771"/>
            <a:ext cx="15717833" cy="19050"/>
          </a:xfrm>
          <a:prstGeom prst="line">
            <a:avLst/>
          </a:prstGeom>
          <a:ln w="28575" cap="flat">
            <a:solidFill>
              <a:srgbClr val="64DBFF"/>
            </a:solidFill>
            <a:prstDash val="solid"/>
            <a:headEnd type="none" w="sm" len="sm"/>
            <a:tailEnd type="none" w="sm" len="sm"/>
          </a:ln>
        </p:spPr>
      </p:sp>
      <p:sp>
        <p:nvSpPr>
          <p:cNvPr id="10" name="Freeform 10"/>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4">
              <a:alphaModFix amt="58000"/>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1705464" y="2366582"/>
            <a:ext cx="5553836" cy="5553836"/>
          </a:xfrm>
          <a:custGeom>
            <a:avLst/>
            <a:gdLst/>
            <a:ahLst/>
            <a:cxnLst/>
            <a:rect l="l" t="t" r="r" b="b"/>
            <a:pathLst>
              <a:path w="5553836" h="5553836">
                <a:moveTo>
                  <a:pt x="0" y="0"/>
                </a:moveTo>
                <a:lnTo>
                  <a:pt x="5553836" y="0"/>
                </a:lnTo>
                <a:lnTo>
                  <a:pt x="5553836" y="5553836"/>
                </a:lnTo>
                <a:lnTo>
                  <a:pt x="0" y="5553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65986" y="515978"/>
            <a:ext cx="7519137" cy="1371141"/>
          </a:xfrm>
          <a:prstGeom prst="rect">
            <a:avLst/>
          </a:prstGeom>
        </p:spPr>
        <p:txBody>
          <a:bodyPr lIns="0" tIns="0" rIns="0" bIns="0" rtlCol="0" anchor="t">
            <a:spAutoFit/>
          </a:bodyPr>
          <a:lstStyle/>
          <a:p>
            <a:pPr algn="l">
              <a:lnSpc>
                <a:spcPts val="9726"/>
              </a:lnSpc>
            </a:pPr>
            <a:r>
              <a:rPr lang="en-US" sz="9352" b="1">
                <a:solidFill>
                  <a:srgbClr val="FFFFFF"/>
                </a:solidFill>
                <a:latin typeface="Poppins Bold"/>
                <a:ea typeface="Poppins Bold"/>
                <a:cs typeface="Poppins Bold"/>
                <a:sym typeface="Poppins Bold"/>
              </a:rPr>
              <a:t>  Objectives</a:t>
            </a:r>
          </a:p>
        </p:txBody>
      </p:sp>
      <p:sp>
        <p:nvSpPr>
          <p:cNvPr id="8" name="TextBox 8"/>
          <p:cNvSpPr txBox="1"/>
          <p:nvPr/>
        </p:nvSpPr>
        <p:spPr>
          <a:xfrm>
            <a:off x="1105993" y="2527293"/>
            <a:ext cx="8760634" cy="6429293"/>
          </a:xfrm>
          <a:prstGeom prst="rect">
            <a:avLst/>
          </a:prstGeom>
        </p:spPr>
        <p:txBody>
          <a:bodyPr lIns="0" tIns="0" rIns="0" bIns="0" rtlCol="0" anchor="t">
            <a:spAutoFit/>
          </a:bodyPr>
          <a:lstStyle/>
          <a:p>
            <a:pPr marL="540412" lvl="1" indent="-270206" algn="just">
              <a:lnSpc>
                <a:spcPts val="3554"/>
              </a:lnSpc>
              <a:buFont typeface="Arial"/>
              <a:buChar char="•"/>
            </a:pPr>
            <a:r>
              <a:rPr lang="en-US" sz="2503">
                <a:solidFill>
                  <a:srgbClr val="FFFFFF"/>
                </a:solidFill>
                <a:latin typeface="Poppins"/>
                <a:ea typeface="Poppins"/>
                <a:cs typeface="Poppins"/>
                <a:sym typeface="Poppins"/>
              </a:rPr>
              <a:t>Use SQL to manage, query, and analyze the Olympic dataset.</a:t>
            </a:r>
          </a:p>
          <a:p>
            <a:pPr algn="just">
              <a:lnSpc>
                <a:spcPts val="3554"/>
              </a:lnSpc>
            </a:pPr>
            <a:endParaRPr lang="en-US" sz="2503">
              <a:solidFill>
                <a:srgbClr val="FFFFFF"/>
              </a:solidFill>
              <a:latin typeface="Poppins"/>
              <a:ea typeface="Poppins"/>
              <a:cs typeface="Poppins"/>
              <a:sym typeface="Poppins"/>
            </a:endParaRPr>
          </a:p>
          <a:p>
            <a:pPr marL="540412" lvl="1" indent="-270206" algn="just">
              <a:lnSpc>
                <a:spcPts val="3554"/>
              </a:lnSpc>
              <a:buFont typeface="Arial"/>
              <a:buChar char="•"/>
            </a:pPr>
            <a:r>
              <a:rPr lang="en-US" sz="2503">
                <a:solidFill>
                  <a:srgbClr val="FFFFFF"/>
                </a:solidFill>
                <a:latin typeface="Poppins"/>
                <a:ea typeface="Poppins"/>
                <a:cs typeface="Poppins"/>
                <a:sym typeface="Poppins"/>
              </a:rPr>
              <a:t>Identify the most successful countries and athletes.</a:t>
            </a:r>
          </a:p>
          <a:p>
            <a:pPr algn="just">
              <a:lnSpc>
                <a:spcPts val="3554"/>
              </a:lnSpc>
            </a:pPr>
            <a:endParaRPr lang="en-US" sz="2503">
              <a:solidFill>
                <a:srgbClr val="FFFFFF"/>
              </a:solidFill>
              <a:latin typeface="Poppins"/>
              <a:ea typeface="Poppins"/>
              <a:cs typeface="Poppins"/>
              <a:sym typeface="Poppins"/>
            </a:endParaRPr>
          </a:p>
          <a:p>
            <a:pPr marL="540412" lvl="1" indent="-270206" algn="just">
              <a:lnSpc>
                <a:spcPts val="3554"/>
              </a:lnSpc>
              <a:buFont typeface="Arial"/>
              <a:buChar char="•"/>
            </a:pPr>
            <a:r>
              <a:rPr lang="en-US" sz="2503">
                <a:solidFill>
                  <a:srgbClr val="FFFFFF"/>
                </a:solidFill>
                <a:latin typeface="Poppins"/>
                <a:ea typeface="Poppins"/>
                <a:cs typeface="Poppins"/>
                <a:sym typeface="Poppins"/>
              </a:rPr>
              <a:t>Determine popular sports and events based on participation and medals.</a:t>
            </a:r>
          </a:p>
          <a:p>
            <a:pPr algn="just">
              <a:lnSpc>
                <a:spcPts val="3554"/>
              </a:lnSpc>
            </a:pPr>
            <a:endParaRPr lang="en-US" sz="2503">
              <a:solidFill>
                <a:srgbClr val="FFFFFF"/>
              </a:solidFill>
              <a:latin typeface="Poppins"/>
              <a:ea typeface="Poppins"/>
              <a:cs typeface="Poppins"/>
              <a:sym typeface="Poppins"/>
            </a:endParaRPr>
          </a:p>
          <a:p>
            <a:pPr marL="540412" lvl="1" indent="-270206" algn="just">
              <a:lnSpc>
                <a:spcPts val="3554"/>
              </a:lnSpc>
              <a:buFont typeface="Arial"/>
              <a:buChar char="•"/>
            </a:pPr>
            <a:r>
              <a:rPr lang="en-US" sz="2503">
                <a:solidFill>
                  <a:srgbClr val="FFFFFF"/>
                </a:solidFill>
                <a:latin typeface="Poppins"/>
                <a:ea typeface="Poppins"/>
                <a:cs typeface="Poppins"/>
                <a:sym typeface="Poppins"/>
              </a:rPr>
              <a:t>Visualize medal trends over time and gender participation.</a:t>
            </a:r>
          </a:p>
          <a:p>
            <a:pPr algn="just">
              <a:lnSpc>
                <a:spcPts val="4832"/>
              </a:lnSpc>
            </a:pPr>
            <a:endParaRPr lang="en-US" sz="2503">
              <a:solidFill>
                <a:srgbClr val="FFFFFF"/>
              </a:solidFill>
              <a:latin typeface="Poppins"/>
              <a:ea typeface="Poppins"/>
              <a:cs typeface="Poppins"/>
              <a:sym typeface="Poppins"/>
            </a:endParaRPr>
          </a:p>
          <a:p>
            <a:pPr marL="540412" lvl="1" indent="-270206" algn="just">
              <a:lnSpc>
                <a:spcPts val="3554"/>
              </a:lnSpc>
              <a:buFont typeface="Arial"/>
              <a:buChar char="•"/>
            </a:pPr>
            <a:r>
              <a:rPr lang="en-US" sz="2503">
                <a:solidFill>
                  <a:srgbClr val="FFFFFF"/>
                </a:solidFill>
                <a:latin typeface="Poppins"/>
                <a:ea typeface="Poppins"/>
                <a:cs typeface="Poppins"/>
                <a:sym typeface="Poppins"/>
              </a:rPr>
              <a:t>Gain insights into the evolution of Olympic performances across nations.</a:t>
            </a:r>
          </a:p>
          <a:p>
            <a:pPr algn="just">
              <a:lnSpc>
                <a:spcPts val="3504"/>
              </a:lnSpc>
              <a:spcBef>
                <a:spcPct val="0"/>
              </a:spcBef>
            </a:pPr>
            <a:endParaRPr lang="en-US" sz="2503">
              <a:solidFill>
                <a:srgbClr val="FFFFFF"/>
              </a:solidFill>
              <a:latin typeface="Poppins"/>
              <a:ea typeface="Poppins"/>
              <a:cs typeface="Poppins"/>
              <a:sym typeface="Poppins"/>
            </a:endParaRPr>
          </a:p>
        </p:txBody>
      </p:sp>
      <p:sp>
        <p:nvSpPr>
          <p:cNvPr id="9" name="AutoShape 9"/>
          <p:cNvSpPr/>
          <p:nvPr/>
        </p:nvSpPr>
        <p:spPr>
          <a:xfrm>
            <a:off x="8598915" y="1042987"/>
            <a:ext cx="9662667" cy="0"/>
          </a:xfrm>
          <a:prstGeom prst="line">
            <a:avLst/>
          </a:prstGeom>
          <a:ln w="28575" cap="flat">
            <a:solidFill>
              <a:srgbClr val="64DBFF"/>
            </a:solidFill>
            <a:prstDash val="solid"/>
            <a:headEnd type="none" w="sm" len="sm"/>
            <a:tailEnd type="none" w="sm" len="sm"/>
          </a:ln>
        </p:spPr>
      </p:sp>
      <p:grpSp>
        <p:nvGrpSpPr>
          <p:cNvPr id="10" name="Group 10"/>
          <p:cNvGrpSpPr/>
          <p:nvPr/>
        </p:nvGrpSpPr>
        <p:grpSpPr>
          <a:xfrm>
            <a:off x="8455914" y="899987"/>
            <a:ext cx="286001" cy="28600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747043"/>
            <a:ext cx="16989473" cy="1038345"/>
          </a:xfrm>
          <a:prstGeom prst="rect">
            <a:avLst/>
          </a:prstGeom>
        </p:spPr>
        <p:txBody>
          <a:bodyPr lIns="0" tIns="0" rIns="0" bIns="0" rtlCol="0" anchor="t">
            <a:spAutoFit/>
          </a:bodyPr>
          <a:lstStyle/>
          <a:p>
            <a:pPr algn="ctr">
              <a:lnSpc>
                <a:spcPts val="7318"/>
              </a:lnSpc>
            </a:pPr>
            <a:r>
              <a:rPr lang="en-US" sz="7037" b="1">
                <a:solidFill>
                  <a:srgbClr val="FFFFFF"/>
                </a:solidFill>
                <a:latin typeface="Poppins Bold"/>
                <a:ea typeface="Poppins Bold"/>
                <a:cs typeface="Poppins Bold"/>
                <a:sym typeface="Poppins Bold"/>
              </a:rPr>
              <a:t>Introduction to SQL</a:t>
            </a:r>
          </a:p>
        </p:txBody>
      </p:sp>
      <p:sp>
        <p:nvSpPr>
          <p:cNvPr id="7" name="TextBox 7"/>
          <p:cNvSpPr txBox="1"/>
          <p:nvPr/>
        </p:nvSpPr>
        <p:spPr>
          <a:xfrm>
            <a:off x="1951579" y="2493474"/>
            <a:ext cx="15143715" cy="6764826"/>
          </a:xfrm>
          <a:prstGeom prst="rect">
            <a:avLst/>
          </a:prstGeom>
        </p:spPr>
        <p:txBody>
          <a:bodyPr lIns="0" tIns="0" rIns="0" bIns="0" rtlCol="0" anchor="t">
            <a:spAutoFit/>
          </a:bodyPr>
          <a:lstStyle/>
          <a:p>
            <a:pPr algn="just">
              <a:lnSpc>
                <a:spcPts val="4340"/>
              </a:lnSpc>
            </a:pPr>
            <a:r>
              <a:rPr lang="en-US" sz="2630">
                <a:solidFill>
                  <a:srgbClr val="FFFFFF"/>
                </a:solidFill>
                <a:latin typeface="Poppins"/>
                <a:ea typeface="Poppins"/>
                <a:cs typeface="Poppins"/>
                <a:sym typeface="Poppins"/>
              </a:rPr>
              <a:t>Structured Query Language (SQL) is a standard language used to communicate with relational databases. SQL is especially powerful for performing operations such as:</a:t>
            </a:r>
          </a:p>
          <a:p>
            <a:pPr algn="just">
              <a:lnSpc>
                <a:spcPts val="4340"/>
              </a:lnSpc>
            </a:pPr>
            <a:endParaRPr lang="en-US" sz="2630">
              <a:solidFill>
                <a:srgbClr val="FFFFFF"/>
              </a:solidFill>
              <a:latin typeface="Poppins"/>
              <a:ea typeface="Poppins"/>
              <a:cs typeface="Poppins"/>
              <a:sym typeface="Poppins"/>
            </a:endParaRPr>
          </a:p>
          <a:p>
            <a:pPr marL="567892" lvl="1" indent="-283946" algn="just">
              <a:lnSpc>
                <a:spcPts val="4340"/>
              </a:lnSpc>
              <a:buFont typeface="Arial"/>
              <a:buChar char="•"/>
            </a:pPr>
            <a:r>
              <a:rPr lang="en-US" sz="2630">
                <a:solidFill>
                  <a:srgbClr val="FFFFFF"/>
                </a:solidFill>
                <a:latin typeface="Poppins"/>
                <a:ea typeface="Poppins"/>
                <a:cs typeface="Poppins"/>
                <a:sym typeface="Poppins"/>
              </a:rPr>
              <a:t>Data Retrieval: SELECT, WHERE, GROUP BY, ORDER BY</a:t>
            </a:r>
          </a:p>
          <a:p>
            <a:pPr algn="just">
              <a:lnSpc>
                <a:spcPts val="4340"/>
              </a:lnSpc>
            </a:pPr>
            <a:endParaRPr lang="en-US" sz="2630">
              <a:solidFill>
                <a:srgbClr val="FFFFFF"/>
              </a:solidFill>
              <a:latin typeface="Poppins"/>
              <a:ea typeface="Poppins"/>
              <a:cs typeface="Poppins"/>
              <a:sym typeface="Poppins"/>
            </a:endParaRPr>
          </a:p>
          <a:p>
            <a:pPr marL="589481" lvl="1" indent="-294741" algn="just">
              <a:lnSpc>
                <a:spcPts val="4505"/>
              </a:lnSpc>
              <a:buFont typeface="Arial"/>
              <a:buChar char="•"/>
            </a:pPr>
            <a:r>
              <a:rPr lang="en-US" sz="2730">
                <a:solidFill>
                  <a:srgbClr val="FFFFFF"/>
                </a:solidFill>
                <a:latin typeface="Poppins"/>
                <a:ea typeface="Poppins"/>
                <a:cs typeface="Poppins"/>
                <a:sym typeface="Poppins"/>
              </a:rPr>
              <a:t>Data Filtering and Aggregation: Using HAVING, DISTINCT, COUNT, AVG, SUM</a:t>
            </a:r>
          </a:p>
          <a:p>
            <a:pPr algn="just">
              <a:lnSpc>
                <a:spcPts val="4340"/>
              </a:lnSpc>
            </a:pPr>
            <a:endParaRPr lang="en-US" sz="2730">
              <a:solidFill>
                <a:srgbClr val="FFFFFF"/>
              </a:solidFill>
              <a:latin typeface="Poppins"/>
              <a:ea typeface="Poppins"/>
              <a:cs typeface="Poppins"/>
              <a:sym typeface="Poppins"/>
            </a:endParaRPr>
          </a:p>
          <a:p>
            <a:pPr marL="567892" lvl="1" indent="-283946" algn="just">
              <a:lnSpc>
                <a:spcPts val="4340"/>
              </a:lnSpc>
              <a:buFont typeface="Arial"/>
              <a:buChar char="•"/>
            </a:pPr>
            <a:r>
              <a:rPr lang="en-US" sz="2630">
                <a:solidFill>
                  <a:srgbClr val="FFFFFF"/>
                </a:solidFill>
                <a:latin typeface="Poppins"/>
                <a:ea typeface="Poppins"/>
                <a:cs typeface="Poppins"/>
                <a:sym typeface="Poppins"/>
              </a:rPr>
              <a:t>Joining Tables: Combining multiple data sources via JOIN, INNER JOIN, LEFT JOIN</a:t>
            </a:r>
          </a:p>
          <a:p>
            <a:pPr algn="just">
              <a:lnSpc>
                <a:spcPts val="6155"/>
              </a:lnSpc>
            </a:pPr>
            <a:endParaRPr lang="en-US" sz="2630">
              <a:solidFill>
                <a:srgbClr val="FFFFFF"/>
              </a:solidFill>
              <a:latin typeface="Poppins"/>
              <a:ea typeface="Poppins"/>
              <a:cs typeface="Poppins"/>
              <a:sym typeface="Poppins"/>
            </a:endParaRPr>
          </a:p>
          <a:p>
            <a:pPr marL="567892" lvl="1" indent="-283946" algn="just">
              <a:lnSpc>
                <a:spcPts val="4340"/>
              </a:lnSpc>
              <a:buFont typeface="Arial"/>
              <a:buChar char="•"/>
            </a:pPr>
            <a:r>
              <a:rPr lang="en-US" sz="2630">
                <a:solidFill>
                  <a:srgbClr val="FFFFFF"/>
                </a:solidFill>
                <a:latin typeface="Poppins"/>
                <a:ea typeface="Poppins"/>
                <a:cs typeface="Poppins"/>
                <a:sym typeface="Poppins"/>
              </a:rPr>
              <a:t>Advanced Queries: Using CTEs, Subqueries, and Window Functions for ranking and trend analysis</a:t>
            </a:r>
          </a:p>
          <a:p>
            <a:pPr algn="just">
              <a:lnSpc>
                <a:spcPts val="4340"/>
              </a:lnSpc>
            </a:pPr>
            <a:endParaRPr lang="en-US" sz="2630">
              <a:solidFill>
                <a:srgbClr val="FFFFFF"/>
              </a:solidFill>
              <a:latin typeface="Poppins"/>
              <a:ea typeface="Poppins"/>
              <a:cs typeface="Poppins"/>
              <a:sym typeface="Poppi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spcBef>
                  <a:spcPct val="0"/>
                </a:spcBef>
              </a:pPr>
              <a:endParaRPr/>
            </a:p>
          </p:txBody>
        </p:sp>
      </p:grpSp>
      <p:sp>
        <p:nvSpPr>
          <p:cNvPr id="6" name="TextBox 6"/>
          <p:cNvSpPr txBox="1"/>
          <p:nvPr/>
        </p:nvSpPr>
        <p:spPr>
          <a:xfrm>
            <a:off x="3437313" y="3204125"/>
            <a:ext cx="12111185" cy="3316824"/>
          </a:xfrm>
          <a:prstGeom prst="rect">
            <a:avLst/>
          </a:prstGeom>
        </p:spPr>
        <p:txBody>
          <a:bodyPr lIns="0" tIns="0" rIns="0" bIns="0" rtlCol="0" anchor="t">
            <a:spAutoFit/>
          </a:bodyPr>
          <a:lstStyle/>
          <a:p>
            <a:pPr algn="ctr">
              <a:lnSpc>
                <a:spcPts val="13201"/>
              </a:lnSpc>
            </a:pPr>
            <a:r>
              <a:rPr lang="en-US" sz="7952" b="1">
                <a:solidFill>
                  <a:srgbClr val="FFFFFF"/>
                </a:solidFill>
                <a:latin typeface="Poppins Bold"/>
                <a:ea typeface="Poppins Bold"/>
                <a:cs typeface="Poppins Bold"/>
                <a:sym typeface="Poppins Bold"/>
              </a:rPr>
              <a:t>Analysis on Olympic Data Using SQL</a:t>
            </a:r>
          </a:p>
        </p:txBody>
      </p:sp>
      <p:sp>
        <p:nvSpPr>
          <p:cNvPr id="7" name="AutoShape 7"/>
          <p:cNvSpPr/>
          <p:nvPr/>
        </p:nvSpPr>
        <p:spPr>
          <a:xfrm flipV="1">
            <a:off x="-22548" y="9367963"/>
            <a:ext cx="15740398" cy="0"/>
          </a:xfrm>
          <a:prstGeom prst="line">
            <a:avLst/>
          </a:prstGeom>
          <a:ln w="28575" cap="flat">
            <a:solidFill>
              <a:srgbClr val="64DBFF"/>
            </a:solidFill>
            <a:prstDash val="solid"/>
            <a:headEnd type="none" w="sm" len="sm"/>
            <a:tailEnd type="none" w="sm" len="sm"/>
          </a:ln>
        </p:spPr>
      </p:sp>
      <p:sp>
        <p:nvSpPr>
          <p:cNvPr id="8" name="Freeform 8"/>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70D32">
                    <a:alpha val="86000"/>
                  </a:srgbClr>
                </a:gs>
                <a:gs pos="100000">
                  <a:srgbClr val="001496">
                    <a:alpha val="86000"/>
                  </a:srgbClr>
                </a:gs>
              </a:gsLst>
              <a:path path="circle">
                <a:fillToRect r="100000" b="100000"/>
              </a:path>
              <a:tileRect l="-100000" t="-10000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6" name="TextBox 6"/>
          <p:cNvSpPr txBox="1"/>
          <p:nvPr/>
        </p:nvSpPr>
        <p:spPr>
          <a:xfrm>
            <a:off x="826110" y="88634"/>
            <a:ext cx="15516969" cy="893754"/>
          </a:xfrm>
          <a:prstGeom prst="rect">
            <a:avLst/>
          </a:prstGeom>
        </p:spPr>
        <p:txBody>
          <a:bodyPr lIns="0" tIns="0" rIns="0" bIns="0" rtlCol="0" anchor="t">
            <a:spAutoFit/>
          </a:bodyPr>
          <a:lstStyle/>
          <a:p>
            <a:pPr algn="ctr">
              <a:lnSpc>
                <a:spcPts val="6912"/>
              </a:lnSpc>
              <a:spcBef>
                <a:spcPct val="0"/>
              </a:spcBef>
            </a:pPr>
            <a:r>
              <a:rPr lang="en-US" sz="4937">
                <a:solidFill>
                  <a:srgbClr val="FFFFFF"/>
                </a:solidFill>
                <a:latin typeface="Poppins"/>
                <a:ea typeface="Poppins"/>
                <a:cs typeface="Poppins"/>
                <a:sym typeface="Poppins"/>
              </a:rPr>
              <a:t>Top Countries by Total Medals</a:t>
            </a:r>
          </a:p>
        </p:txBody>
      </p:sp>
      <p:sp>
        <p:nvSpPr>
          <p:cNvPr id="7" name="Freeform 7"/>
          <p:cNvSpPr/>
          <p:nvPr/>
        </p:nvSpPr>
        <p:spPr>
          <a:xfrm>
            <a:off x="15201900" y="-2854591"/>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028700" y="1421514"/>
            <a:ext cx="14362624" cy="2028481"/>
          </a:xfrm>
          <a:custGeom>
            <a:avLst/>
            <a:gdLst/>
            <a:ahLst/>
            <a:cxnLst/>
            <a:rect l="l" t="t" r="r" b="b"/>
            <a:pathLst>
              <a:path w="14362624" h="2028481">
                <a:moveTo>
                  <a:pt x="0" y="0"/>
                </a:moveTo>
                <a:lnTo>
                  <a:pt x="14362624" y="0"/>
                </a:lnTo>
                <a:lnTo>
                  <a:pt x="14362624" y="2028481"/>
                </a:lnTo>
                <a:lnTo>
                  <a:pt x="0" y="2028481"/>
                </a:lnTo>
                <a:lnTo>
                  <a:pt x="0" y="0"/>
                </a:lnTo>
                <a:close/>
              </a:path>
            </a:pathLst>
          </a:custGeom>
          <a:blipFill>
            <a:blip r:embed="rId5"/>
            <a:stretch>
              <a:fillRect l="-10228" t="-1829" r="-10228" b="-9046"/>
            </a:stretch>
          </a:blipFill>
        </p:spPr>
      </p:sp>
      <p:sp>
        <p:nvSpPr>
          <p:cNvPr id="9" name="Freeform 9"/>
          <p:cNvSpPr/>
          <p:nvPr/>
        </p:nvSpPr>
        <p:spPr>
          <a:xfrm>
            <a:off x="4469214" y="3889121"/>
            <a:ext cx="8269090" cy="6023199"/>
          </a:xfrm>
          <a:custGeom>
            <a:avLst/>
            <a:gdLst/>
            <a:ahLst/>
            <a:cxnLst/>
            <a:rect l="l" t="t" r="r" b="b"/>
            <a:pathLst>
              <a:path w="8269090" h="6023199">
                <a:moveTo>
                  <a:pt x="0" y="0"/>
                </a:moveTo>
                <a:lnTo>
                  <a:pt x="8269090" y="0"/>
                </a:lnTo>
                <a:lnTo>
                  <a:pt x="8269090" y="6023200"/>
                </a:lnTo>
                <a:lnTo>
                  <a:pt x="0" y="6023200"/>
                </a:lnTo>
                <a:lnTo>
                  <a:pt x="0" y="0"/>
                </a:lnTo>
                <a:close/>
              </a:path>
            </a:pathLst>
          </a:custGeom>
          <a:blipFill>
            <a:blip r:embed="rId6"/>
            <a:stretch>
              <a:fillRect t="-17939" b="-17939"/>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539</Words>
  <Application>Microsoft Office PowerPoint</Application>
  <PresentationFormat>Custom</PresentationFormat>
  <Paragraphs>144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 (MS) Bold</vt:lpstr>
      <vt:lpstr>Poppins Bold</vt:lpstr>
      <vt:lpstr>Calibri</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Data Analysis Presentation</dc:title>
  <dc:creator>Vicky</dc:creator>
  <cp:lastModifiedBy>vickyvicky80198@outlook.com</cp:lastModifiedBy>
  <cp:revision>2</cp:revision>
  <dcterms:created xsi:type="dcterms:W3CDTF">2006-08-16T00:00:00Z</dcterms:created>
  <dcterms:modified xsi:type="dcterms:W3CDTF">2025-05-01T14:36:29Z</dcterms:modified>
  <dc:identifier>DAGlqWlzW-M</dc:identifier>
</cp:coreProperties>
</file>